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74" r:id="rId2"/>
    <p:sldId id="269" r:id="rId3"/>
    <p:sldId id="309" r:id="rId4"/>
    <p:sldId id="308" r:id="rId5"/>
    <p:sldId id="312" r:id="rId6"/>
    <p:sldId id="313" r:id="rId7"/>
    <p:sldId id="311" r:id="rId8"/>
    <p:sldId id="310" r:id="rId9"/>
    <p:sldId id="270" r:id="rId10"/>
    <p:sldId id="271" r:id="rId11"/>
    <p:sldId id="272" r:id="rId12"/>
    <p:sldId id="314" r:id="rId13"/>
    <p:sldId id="315" r:id="rId14"/>
    <p:sldId id="317" r:id="rId15"/>
    <p:sldId id="319" r:id="rId16"/>
    <p:sldId id="281" r:id="rId17"/>
    <p:sldId id="318" r:id="rId18"/>
    <p:sldId id="280" r:id="rId19"/>
    <p:sldId id="277" r:id="rId20"/>
    <p:sldId id="273" r:id="rId21"/>
    <p:sldId id="307" r:id="rId22"/>
    <p:sldId id="292" r:id="rId23"/>
    <p:sldId id="293" r:id="rId24"/>
    <p:sldId id="294" r:id="rId25"/>
    <p:sldId id="295" r:id="rId26"/>
    <p:sldId id="296" r:id="rId27"/>
    <p:sldId id="297" r:id="rId28"/>
    <p:sldId id="299" r:id="rId29"/>
    <p:sldId id="283" r:id="rId30"/>
    <p:sldId id="285" r:id="rId31"/>
    <p:sldId id="282" r:id="rId32"/>
    <p:sldId id="316" r:id="rId33"/>
    <p:sldId id="320" r:id="rId34"/>
    <p:sldId id="321" r:id="rId35"/>
    <p:sldId id="322" r:id="rId36"/>
    <p:sldId id="323" r:id="rId37"/>
    <p:sldId id="324" r:id="rId3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2EFFA"/>
    <a:srgbClr val="16E1F6"/>
    <a:srgbClr val="71F41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2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5890D-5C02-4850-93CF-BC05CF4B0ECE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A95BD-D58F-4D9D-A4BE-AB05977D613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5890D-5C02-4850-93CF-BC05CF4B0ECE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A95BD-D58F-4D9D-A4BE-AB05977D61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5890D-5C02-4850-93CF-BC05CF4B0ECE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A95BD-D58F-4D9D-A4BE-AB05977D61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5890D-5C02-4850-93CF-BC05CF4B0ECE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A95BD-D58F-4D9D-A4BE-AB05977D61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5890D-5C02-4850-93CF-BC05CF4B0ECE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A95BD-D58F-4D9D-A4BE-AB05977D61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5890D-5C02-4850-93CF-BC05CF4B0ECE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A95BD-D58F-4D9D-A4BE-AB05977D61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5890D-5C02-4850-93CF-BC05CF4B0ECE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A95BD-D58F-4D9D-A4BE-AB05977D61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5890D-5C02-4850-93CF-BC05CF4B0ECE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A95BD-D58F-4D9D-A4BE-AB05977D61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5890D-5C02-4850-93CF-BC05CF4B0ECE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A95BD-D58F-4D9D-A4BE-AB05977D61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5890D-5C02-4850-93CF-BC05CF4B0ECE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A95BD-D58F-4D9D-A4BE-AB05977D613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DB75890D-5C02-4850-93CF-BC05CF4B0ECE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DFEA95BD-D58F-4D9D-A4BE-AB05977D61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DB75890D-5C02-4850-93CF-BC05CF4B0ECE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DFEA95BD-D58F-4D9D-A4BE-AB05977D613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2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13" Type="http://schemas.openxmlformats.org/officeDocument/2006/relationships/image" Target="../media/image25.jpeg"/><Relationship Id="rId3" Type="http://schemas.openxmlformats.org/officeDocument/2006/relationships/image" Target="../media/image3.jpeg"/><Relationship Id="rId7" Type="http://schemas.openxmlformats.org/officeDocument/2006/relationships/image" Target="../media/image11.jpeg"/><Relationship Id="rId12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11" Type="http://schemas.openxmlformats.org/officeDocument/2006/relationships/image" Target="../media/image24.jpeg"/><Relationship Id="rId5" Type="http://schemas.openxmlformats.org/officeDocument/2006/relationships/image" Target="../media/image19.jpeg"/><Relationship Id="rId10" Type="http://schemas.openxmlformats.org/officeDocument/2006/relationships/image" Target="../media/image23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2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13" Type="http://schemas.openxmlformats.org/officeDocument/2006/relationships/image" Target="../media/image31.jpeg"/><Relationship Id="rId3" Type="http://schemas.openxmlformats.org/officeDocument/2006/relationships/image" Target="../media/image3.jpeg"/><Relationship Id="rId7" Type="http://schemas.openxmlformats.org/officeDocument/2006/relationships/image" Target="../media/image22.jpeg"/><Relationship Id="rId12" Type="http://schemas.openxmlformats.org/officeDocument/2006/relationships/image" Target="../media/image3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11" Type="http://schemas.openxmlformats.org/officeDocument/2006/relationships/image" Target="../media/image20.jpeg"/><Relationship Id="rId5" Type="http://schemas.openxmlformats.org/officeDocument/2006/relationships/image" Target="../media/image23.jpeg"/><Relationship Id="rId10" Type="http://schemas.openxmlformats.org/officeDocument/2006/relationships/image" Target="../media/image29.jpeg"/><Relationship Id="rId4" Type="http://schemas.openxmlformats.org/officeDocument/2006/relationships/image" Target="../media/image17.jpeg"/><Relationship Id="rId9" Type="http://schemas.openxmlformats.org/officeDocument/2006/relationships/image" Target="../media/image28.jpeg"/><Relationship Id="rId14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jpe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3.jpeg"/><Relationship Id="rId7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11" Type="http://schemas.openxmlformats.org/officeDocument/2006/relationships/image" Target="../media/image41.jpeg"/><Relationship Id="rId5" Type="http://schemas.openxmlformats.org/officeDocument/2006/relationships/image" Target="../media/image23.jpeg"/><Relationship Id="rId10" Type="http://schemas.openxmlformats.org/officeDocument/2006/relationships/image" Target="../media/image19.jpeg"/><Relationship Id="rId4" Type="http://schemas.openxmlformats.org/officeDocument/2006/relationships/image" Target="../media/image17.jpeg"/><Relationship Id="rId9" Type="http://schemas.openxmlformats.org/officeDocument/2006/relationships/image" Target="../media/image21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.jpeg"/><Relationship Id="rId7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jpeg"/><Relationship Id="rId5" Type="http://schemas.openxmlformats.org/officeDocument/2006/relationships/image" Target="../media/image45.png"/><Relationship Id="rId4" Type="http://schemas.openxmlformats.org/officeDocument/2006/relationships/image" Target="../media/image44.png"/><Relationship Id="rId9" Type="http://schemas.openxmlformats.org/officeDocument/2006/relationships/image" Target="../media/image3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8.xml"/><Relationship Id="rId1" Type="http://schemas.openxmlformats.org/officeDocument/2006/relationships/video" Target="file:///J:\&#1055;&#1088;&#1077;&#1079;&#1077;&#1085;&#1090;&#1072;&#1094;&#1080;&#1103;\&#1072;&#1088;&#1082;\&#1095;&#1072;&#1089;&#1099;.mp4" TargetMode="Externa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image" Target="../media/image3.jpeg"/><Relationship Id="rId7" Type="http://schemas.openxmlformats.org/officeDocument/2006/relationships/image" Target="../media/image3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gi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8.xml"/><Relationship Id="rId1" Type="http://schemas.openxmlformats.org/officeDocument/2006/relationships/video" Target="file:///J:\&#1055;&#1088;&#1077;&#1079;&#1077;&#1085;&#1090;&#1072;&#1094;&#1080;&#1103;\&#1072;&#1088;&#1082;\&#1082;&#1088;&#1072;&#1089;&#1080;&#1084;%20&#1079;&#1072;&#1073;&#1086;&#1088;.mp4" TargetMode="Externa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8.xml"/><Relationship Id="rId1" Type="http://schemas.openxmlformats.org/officeDocument/2006/relationships/video" Target="file:///J:\&#1055;&#1088;&#1077;&#1079;&#1077;&#1085;&#1090;&#1072;&#1094;&#1080;&#1103;\&#1072;&#1088;&#1082;\&#1084;&#1072;&#1083;&#1103;&#1088;.mp4" TargetMode="External"/><Relationship Id="rId6" Type="http://schemas.openxmlformats.org/officeDocument/2006/relationships/image" Target="../media/image5.png"/><Relationship Id="rId5" Type="http://schemas.openxmlformats.org/officeDocument/2006/relationships/image" Target="../media/image7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8.xml"/><Relationship Id="rId1" Type="http://schemas.openxmlformats.org/officeDocument/2006/relationships/video" Target="file:///J:\&#1055;&#1088;&#1077;&#1079;&#1077;&#1085;&#1090;&#1072;&#1094;&#1080;&#1103;\&#1072;&#1088;&#1082;\&#1082;&#1072;&#1095;&#1077;&#1083;&#1080;.mp4" TargetMode="External"/><Relationship Id="rId6" Type="http://schemas.openxmlformats.org/officeDocument/2006/relationships/image" Target="../media/image5.png"/><Relationship Id="rId5" Type="http://schemas.openxmlformats.org/officeDocument/2006/relationships/image" Target="../media/image8.jpe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8.xml"/><Relationship Id="rId1" Type="http://schemas.openxmlformats.org/officeDocument/2006/relationships/video" Target="file:///J:\&#1055;&#1088;&#1077;&#1079;&#1077;&#1085;&#1090;&#1072;&#1094;&#1080;&#1103;\&#1072;&#1088;&#1082;\&#1075;&#1088;&#1080;&#1073;&#1086;&#1082;.mp4" TargetMode="External"/><Relationship Id="rId6" Type="http://schemas.openxmlformats.org/officeDocument/2006/relationships/image" Target="../media/image5.png"/><Relationship Id="rId5" Type="http://schemas.openxmlformats.org/officeDocument/2006/relationships/image" Target="../media/image9.jpeg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8.xml"/><Relationship Id="rId1" Type="http://schemas.openxmlformats.org/officeDocument/2006/relationships/video" Target="file:///J:\&#1055;&#1088;&#1077;&#1079;&#1077;&#1085;&#1090;&#1072;&#1094;&#1080;&#1103;\&#1072;&#1088;&#1082;\&#1083;&#1086;&#1096;&#1072;&#1076;&#1082;&#1072;.mp4" TargetMode="External"/><Relationship Id="rId6" Type="http://schemas.openxmlformats.org/officeDocument/2006/relationships/image" Target="../media/image5.png"/><Relationship Id="rId5" Type="http://schemas.openxmlformats.org/officeDocument/2006/relationships/image" Target="../media/image10.jpeg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pedsovet.su/_ld/369/947154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9090" y="-89318"/>
            <a:ext cx="9263090" cy="6947318"/>
          </a:xfrm>
          <a:prstGeom prst="rect">
            <a:avLst/>
          </a:prstGeom>
          <a:noFill/>
        </p:spPr>
      </p:pic>
      <p:pic>
        <p:nvPicPr>
          <p:cNvPr id="3" name="Picture 2" descr="C:\Users\Olga\Desktop\смайлики\1287806995_x_9348fcc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357166"/>
            <a:ext cx="947726" cy="102401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1571612"/>
            <a:ext cx="8911157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 smtClean="0"/>
              <a:t>Автоматизация звука Р  </a:t>
            </a:r>
          </a:p>
          <a:p>
            <a:pPr algn="ctr"/>
            <a:r>
              <a:rPr lang="ru-RU" sz="4400" b="1" dirty="0" smtClean="0"/>
              <a:t>и развитие слухового восприятия  </a:t>
            </a:r>
          </a:p>
          <a:p>
            <a:pPr algn="ctr"/>
            <a:r>
              <a:rPr lang="ru-RU" sz="4400" b="1" dirty="0" smtClean="0"/>
              <a:t>на материале текста </a:t>
            </a:r>
          </a:p>
          <a:p>
            <a:pPr algn="ctr"/>
            <a:r>
              <a:rPr lang="ru-RU" sz="4400" b="1" dirty="0" smtClean="0"/>
              <a:t>«Молочная ферма».</a:t>
            </a:r>
            <a:endParaRPr lang="ru-RU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714348" y="5214950"/>
            <a:ext cx="813068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Подготовила :  учитель  развития  слухового  восприятия  </a:t>
            </a:r>
          </a:p>
          <a:p>
            <a:r>
              <a:rPr lang="ru-RU" sz="2400" b="1" dirty="0" smtClean="0"/>
              <a:t>и формирования произношения  </a:t>
            </a:r>
            <a:r>
              <a:rPr lang="ru-RU" sz="2800" b="1" dirty="0" smtClean="0"/>
              <a:t>Москалёва О.А. </a:t>
            </a:r>
          </a:p>
          <a:p>
            <a:r>
              <a:rPr lang="ru-RU" sz="2800" b="1" dirty="0" smtClean="0"/>
              <a:t>                  ГОБУ «СКШИ № 9 г.Иркутск»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Olga\Desktop\смайлики\1287806995_x_9348fcc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85728"/>
            <a:ext cx="947726" cy="1024019"/>
          </a:xfrm>
          <a:prstGeom prst="rect">
            <a:avLst/>
          </a:prstGeom>
          <a:noFill/>
        </p:spPr>
      </p:pic>
      <p:pic>
        <p:nvPicPr>
          <p:cNvPr id="3" name="Picture 4" descr="http://pedsovet.su/_ld/369/947154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19090" y="-89318"/>
            <a:ext cx="9263090" cy="6947318"/>
          </a:xfrm>
          <a:prstGeom prst="rect">
            <a:avLst/>
          </a:prstGeom>
          <a:noFill/>
        </p:spPr>
      </p:pic>
      <p:pic>
        <p:nvPicPr>
          <p:cNvPr id="4" name="Picture 2" descr="C:\Users\Olga\Desktop\смайлики\1287806995_x_9348fcc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2434" y="438128"/>
            <a:ext cx="947726" cy="102401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429256" y="357166"/>
            <a:ext cx="3269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Повтори слоги с ударением</a:t>
            </a:r>
            <a:endParaRPr lang="ru-RU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928926" y="857232"/>
            <a:ext cx="93480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РА</a:t>
            </a:r>
            <a:endParaRPr lang="ru-RU" sz="5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714744" y="857232"/>
            <a:ext cx="93480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РА</a:t>
            </a:r>
            <a:endParaRPr lang="ru-RU" sz="5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857488" y="1857364"/>
            <a:ext cx="93480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РА</a:t>
            </a:r>
            <a:endParaRPr lang="ru-RU" sz="5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643306" y="1857364"/>
            <a:ext cx="93480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РА</a:t>
            </a:r>
            <a:endParaRPr lang="ru-RU" sz="5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857488" y="2643182"/>
            <a:ext cx="93480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РА</a:t>
            </a:r>
            <a:endParaRPr lang="ru-RU" sz="5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714744" y="2643182"/>
            <a:ext cx="93480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РА</a:t>
            </a:r>
            <a:endParaRPr lang="ru-RU" sz="5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572000" y="2643182"/>
            <a:ext cx="93480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РА</a:t>
            </a:r>
            <a:endParaRPr lang="ru-RU" sz="5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2857488" y="3429000"/>
            <a:ext cx="102143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РО</a:t>
            </a:r>
            <a:endParaRPr lang="ru-RU" sz="5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3786182" y="3429000"/>
            <a:ext cx="102143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РО</a:t>
            </a:r>
            <a:endParaRPr lang="ru-RU" sz="5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857488" y="4286256"/>
            <a:ext cx="102143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РО</a:t>
            </a:r>
            <a:endParaRPr lang="ru-RU" sz="5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3786182" y="4286256"/>
            <a:ext cx="102143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РО</a:t>
            </a:r>
            <a:endParaRPr lang="ru-RU" sz="5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2857488" y="5143512"/>
            <a:ext cx="102143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РО</a:t>
            </a:r>
            <a:endParaRPr lang="ru-RU" sz="5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3786182" y="5143512"/>
            <a:ext cx="102143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РО</a:t>
            </a:r>
            <a:endParaRPr lang="ru-RU" sz="54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4714876" y="5143512"/>
            <a:ext cx="102143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РО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42914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42914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42914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42914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42914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42914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2" grpId="0"/>
      <p:bldP spid="14" grpId="0"/>
      <p:bldP spid="15" grpId="0"/>
      <p:bldP spid="1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Olga\Desktop\смайлики\1287806995_x_9348fcc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85728"/>
            <a:ext cx="947726" cy="1024019"/>
          </a:xfrm>
          <a:prstGeom prst="rect">
            <a:avLst/>
          </a:prstGeom>
          <a:noFill/>
        </p:spPr>
      </p:pic>
      <p:pic>
        <p:nvPicPr>
          <p:cNvPr id="3" name="Picture 4" descr="http://pedsovet.su/_ld/369/947154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19090" y="-89318"/>
            <a:ext cx="9263090" cy="694731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500694" y="285728"/>
            <a:ext cx="3269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Повтори слоги с ударением</a:t>
            </a:r>
            <a:endParaRPr lang="ru-RU" sz="2000" b="1" dirty="0"/>
          </a:p>
        </p:txBody>
      </p:sp>
      <p:pic>
        <p:nvPicPr>
          <p:cNvPr id="5" name="Picture 2" descr="C:\Users\Olga\Desktop\смайлики\1287806995_x_9348fcc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290"/>
            <a:ext cx="947726" cy="1024019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857488" y="1214422"/>
            <a:ext cx="102944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РУ</a:t>
            </a:r>
            <a:endParaRPr lang="ru-RU" sz="5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786182" y="1214422"/>
            <a:ext cx="102944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РУ</a:t>
            </a:r>
            <a:endParaRPr lang="ru-RU" sz="5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857488" y="2000240"/>
            <a:ext cx="102944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РУ</a:t>
            </a:r>
            <a:endParaRPr lang="ru-RU" sz="5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714744" y="2000240"/>
            <a:ext cx="102944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РУ</a:t>
            </a:r>
            <a:endParaRPr lang="ru-RU" sz="5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786050" y="2786058"/>
            <a:ext cx="102944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РУ</a:t>
            </a:r>
            <a:endParaRPr lang="ru-RU" sz="5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643306" y="2786058"/>
            <a:ext cx="102944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РУ</a:t>
            </a:r>
            <a:endParaRPr lang="ru-RU" sz="5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572000" y="2786058"/>
            <a:ext cx="102944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РУ</a:t>
            </a:r>
            <a:endParaRPr lang="ru-RU" sz="5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857488" y="3571876"/>
            <a:ext cx="11063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РЫ</a:t>
            </a:r>
            <a:endParaRPr lang="ru-RU" sz="5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3929058" y="3571876"/>
            <a:ext cx="11063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РЫ</a:t>
            </a:r>
            <a:endParaRPr lang="ru-RU" sz="5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2857488" y="4357694"/>
            <a:ext cx="11063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РЫ</a:t>
            </a:r>
            <a:endParaRPr lang="ru-RU" sz="54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4000496" y="4357694"/>
            <a:ext cx="11063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РЫ</a:t>
            </a:r>
            <a:endParaRPr lang="ru-RU" sz="5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2857488" y="5072074"/>
            <a:ext cx="11063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РЫ</a:t>
            </a:r>
            <a:endParaRPr lang="ru-RU" sz="54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3929058" y="5072074"/>
            <a:ext cx="11063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РЫ</a:t>
            </a:r>
            <a:endParaRPr lang="ru-RU" sz="54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5000628" y="5072074"/>
            <a:ext cx="11063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РЫ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A4F3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A4F3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A4F3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A4F3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A4F3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A4F3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0" grpId="0"/>
      <p:bldP spid="15" grpId="0"/>
      <p:bldP spid="19" grpId="0"/>
      <p:bldP spid="2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Olga\Desktop\смайлики\1287806995_x_9348fcc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85728"/>
            <a:ext cx="947726" cy="1024019"/>
          </a:xfrm>
          <a:prstGeom prst="rect">
            <a:avLst/>
          </a:prstGeom>
          <a:noFill/>
        </p:spPr>
      </p:pic>
      <p:pic>
        <p:nvPicPr>
          <p:cNvPr id="3" name="Picture 4" descr="http://pedsovet.su/_ld/369/947154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19090" y="-89318"/>
            <a:ext cx="9263090" cy="6947318"/>
          </a:xfrm>
          <a:prstGeom prst="rect">
            <a:avLst/>
          </a:prstGeom>
          <a:noFill/>
        </p:spPr>
      </p:pic>
      <p:pic>
        <p:nvPicPr>
          <p:cNvPr id="6" name="Picture 2" descr="C:\Users\Olga\Desktop\смайлики\1287806995_x_9348fcc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14290"/>
            <a:ext cx="947726" cy="1024019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1571604" y="428604"/>
            <a:ext cx="3440365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/>
              <a:t>ро</a:t>
            </a:r>
            <a:r>
              <a:rPr lang="ru-RU" sz="3600" b="1" dirty="0" smtClean="0"/>
              <a:t> – </a:t>
            </a:r>
            <a:r>
              <a:rPr lang="ru-RU" sz="3600" b="1" dirty="0" err="1" smtClean="0"/>
              <a:t>ро</a:t>
            </a:r>
            <a:r>
              <a:rPr lang="ru-RU" sz="3600" b="1" dirty="0" smtClean="0"/>
              <a:t> – </a:t>
            </a:r>
            <a:r>
              <a:rPr lang="ru-RU" sz="3600" b="1" dirty="0" err="1" smtClean="0"/>
              <a:t>ро</a:t>
            </a:r>
            <a:r>
              <a:rPr lang="ru-RU" sz="3600" b="1" dirty="0" smtClean="0"/>
              <a:t> </a:t>
            </a:r>
          </a:p>
          <a:p>
            <a:r>
              <a:rPr lang="ru-RU" sz="3600" b="1" dirty="0" err="1" smtClean="0"/>
              <a:t>ка</a:t>
            </a:r>
            <a:r>
              <a:rPr lang="ru-RU" sz="3600" b="1" dirty="0" smtClean="0"/>
              <a:t> – </a:t>
            </a:r>
            <a:r>
              <a:rPr lang="ru-RU" sz="3600" b="1" dirty="0" err="1" smtClean="0"/>
              <a:t>ро</a:t>
            </a:r>
            <a:r>
              <a:rPr lang="ru-RU" sz="3600" b="1" dirty="0" smtClean="0"/>
              <a:t>    </a:t>
            </a:r>
            <a:r>
              <a:rPr lang="ru-RU" sz="3600" b="1" dirty="0" err="1" smtClean="0"/>
              <a:t>ка</a:t>
            </a:r>
            <a:r>
              <a:rPr lang="ru-RU" sz="3600" b="1" dirty="0" smtClean="0"/>
              <a:t> – </a:t>
            </a:r>
            <a:r>
              <a:rPr lang="ru-RU" sz="3600" b="1" dirty="0" err="1" smtClean="0"/>
              <a:t>ро</a:t>
            </a:r>
            <a:r>
              <a:rPr lang="ru-RU" sz="3600" b="1" dirty="0" smtClean="0"/>
              <a:t> </a:t>
            </a:r>
          </a:p>
          <a:p>
            <a:r>
              <a:rPr lang="ru-RU" sz="3600" b="1" dirty="0" err="1" smtClean="0"/>
              <a:t>ка</a:t>
            </a:r>
            <a:r>
              <a:rPr lang="ru-RU" sz="3600" b="1" dirty="0" smtClean="0"/>
              <a:t> – </a:t>
            </a:r>
            <a:r>
              <a:rPr lang="ru-RU" sz="3600" b="1" dirty="0" err="1" smtClean="0"/>
              <a:t>ро</a:t>
            </a:r>
            <a:r>
              <a:rPr lang="ru-RU" sz="3600" b="1" dirty="0" smtClean="0"/>
              <a:t> – </a:t>
            </a:r>
            <a:r>
              <a:rPr lang="ru-RU" sz="3600" b="1" dirty="0" err="1" smtClean="0"/>
              <a:t>ва</a:t>
            </a:r>
            <a:r>
              <a:rPr lang="ru-RU" sz="3600" b="1" dirty="0" smtClean="0"/>
              <a:t> </a:t>
            </a:r>
          </a:p>
          <a:p>
            <a:r>
              <a:rPr lang="ru-RU" sz="3600" b="1" dirty="0" err="1" smtClean="0"/>
              <a:t>карова</a:t>
            </a:r>
            <a:endParaRPr lang="ru-RU" sz="3600" b="1" dirty="0" smtClean="0"/>
          </a:p>
          <a:p>
            <a:endParaRPr lang="ru-RU" sz="3600" b="1" dirty="0" smtClean="0"/>
          </a:p>
          <a:p>
            <a:r>
              <a:rPr lang="ru-RU" sz="3600" b="1" dirty="0" smtClean="0"/>
              <a:t>кор</a:t>
            </a:r>
            <a:r>
              <a:rPr lang="ru-RU" sz="3600" b="1" dirty="0" smtClean="0">
                <a:solidFill>
                  <a:srgbClr val="FF0000"/>
                </a:solidFill>
              </a:rPr>
              <a:t>о</a:t>
            </a:r>
            <a:r>
              <a:rPr lang="ru-RU" sz="3600" b="1" dirty="0" smtClean="0"/>
              <a:t>ва</a:t>
            </a:r>
            <a:endParaRPr lang="ru-RU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1785918" y="2786058"/>
            <a:ext cx="4219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u="sng" dirty="0" smtClean="0">
                <a:solidFill>
                  <a:srgbClr val="FF0000"/>
                </a:solidFill>
              </a:rPr>
              <a:t>а</a:t>
            </a:r>
            <a:endParaRPr lang="ru-RU" sz="3600" b="1" u="sng" dirty="0">
              <a:solidFill>
                <a:srgbClr val="FF0000"/>
              </a:solidFill>
            </a:endParaRPr>
          </a:p>
        </p:txBody>
      </p:sp>
      <p:pic>
        <p:nvPicPr>
          <p:cNvPr id="19" name="Picture 8" descr="&amp;Bcy;&amp;iecy;&amp;lcy;&amp;ycy;&amp;jcy; &amp;chcy;&amp;iecy;&amp;rcy;&amp;ncy;&amp;ycy;&amp;jcy; &amp;dcy;&amp;ocy;&amp;jcy;&amp;ncy;&amp;acy;&amp;yacy; &amp;kcy;&amp;ocy;&amp;rcy;&amp;ocy;&amp;vcy;&amp;acy; &amp;ncy;&amp;acy; &amp;pcy;&amp;acy;&amp;scy;&amp;tcy;&amp;bcy;&amp;icy;&amp;shchcy;&amp;iecy; &amp;tcy;&amp;rcy;&amp;acy;&amp;vcy;&amp;acy; &amp;zcy;&amp;iecy;&amp;lcy;&amp;iecy;&amp;ncy;&amp;acy;&amp;yacy; &amp;Fcy;&amp;ocy;&amp;tcy;&amp;ocy;&amp;gcy;&amp;rcy;&amp;acy;&amp;fcy;&amp;icy;&amp;yacy;, &amp;kcy;&amp;acy;&amp;rcy;&amp;tcy;&amp;icy;&amp;ncy;&amp;kcy;&amp;icy;, &amp;icy;&amp;zcy;&amp;ocy;&amp;bcy;&amp;rcy;&amp;acy;&amp;zhcy;&amp;iecy;&amp;ncy;&amp;icy;&amp;yacy; &amp;icy; &amp;scy;&amp;tcy;&amp;ocy;&amp;kcy;-&amp;fcy;&amp;ocy;&amp;tcy;&amp;ocy;&amp;gcy;&amp;rcy;&amp;acy;&amp;fcy;&amp;icy;&amp;yacy; &amp;bcy;&amp;iecy;&amp;zcy; &amp;rcy;&amp;ocy;&amp;yacy;&amp;lcy;&amp;tcy;&amp;icy;. Image 106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928670"/>
            <a:ext cx="3545042" cy="2357454"/>
          </a:xfrm>
          <a:prstGeom prst="rect">
            <a:avLst/>
          </a:prstGeom>
          <a:noFill/>
        </p:spPr>
      </p:pic>
      <p:pic>
        <p:nvPicPr>
          <p:cNvPr id="6146" name="Picture 2" descr="&amp;Ocy;&amp;Acy;&amp;Ocy; &quot;&amp;SHcy;&amp;iecy;&amp;mcy;&amp;yacy;&amp;kcy;&quot; &amp;kcy;&amp;acy;&amp;kcy; &amp;icy; &amp;vcy; &amp;pcy;&amp;rcy;&amp;ocy;&amp;shcy;&amp;lcy;&amp;ocy;&amp;mcy; &amp;gcy;&amp;ocy;&amp;dcy;&amp;ucy; &amp;dcy;&amp;iecy;&amp;rcy;&amp;zhcy;&amp;icy;&amp;tcy; &amp;pcy;&amp;lcy;&amp;acy;&amp;ncy;&amp;kcy;&amp;ucy; &amp;pcy;&amp;ocy; &amp;ncy;&amp;acy;&amp;dcy;&amp;ocy;&amp;yacy;&amp;mcy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72132" y="3571876"/>
            <a:ext cx="2492023" cy="2571768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1000100" y="3857628"/>
            <a:ext cx="2752164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3600" b="1" dirty="0" smtClean="0"/>
          </a:p>
          <a:p>
            <a:r>
              <a:rPr lang="ru-RU" sz="3600" b="1" dirty="0" smtClean="0"/>
              <a:t>кор</a:t>
            </a:r>
            <a:r>
              <a:rPr lang="ru-RU" sz="3600" b="1" dirty="0" smtClean="0">
                <a:solidFill>
                  <a:srgbClr val="FF0000"/>
                </a:solidFill>
              </a:rPr>
              <a:t>о</a:t>
            </a:r>
            <a:r>
              <a:rPr lang="ru-RU" sz="3600" b="1" dirty="0" smtClean="0"/>
              <a:t>вы</a:t>
            </a:r>
          </a:p>
          <a:p>
            <a:endParaRPr lang="ru-RU" sz="3600" b="1" dirty="0" smtClean="0"/>
          </a:p>
          <a:p>
            <a:r>
              <a:rPr lang="ru-RU" sz="3600" b="1" dirty="0" smtClean="0"/>
              <a:t>мн</a:t>
            </a:r>
            <a:r>
              <a:rPr lang="ru-RU" sz="3600" b="1" dirty="0" smtClean="0">
                <a:solidFill>
                  <a:srgbClr val="FF0000"/>
                </a:solidFill>
              </a:rPr>
              <a:t>о</a:t>
            </a:r>
            <a:r>
              <a:rPr lang="ru-RU" sz="3600" b="1" dirty="0" smtClean="0"/>
              <a:t>го кор</a:t>
            </a:r>
            <a:r>
              <a:rPr lang="ru-RU" sz="3600" b="1" dirty="0" smtClean="0">
                <a:solidFill>
                  <a:srgbClr val="FF0000"/>
                </a:solidFill>
              </a:rPr>
              <a:t>о</a:t>
            </a:r>
            <a:r>
              <a:rPr lang="ru-RU" sz="3600" b="1" dirty="0" smtClean="0"/>
              <a:t>в</a:t>
            </a:r>
            <a:endParaRPr lang="ru-RU" sz="36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1214414" y="3929066"/>
            <a:ext cx="4219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u="sng" dirty="0" smtClean="0">
                <a:solidFill>
                  <a:srgbClr val="FF0000"/>
                </a:solidFill>
              </a:rPr>
              <a:t>а</a:t>
            </a:r>
            <a:endParaRPr lang="ru-RU" sz="3600" b="1" u="sng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000232" y="5143512"/>
            <a:ext cx="4219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u="sng" dirty="0" smtClean="0">
                <a:solidFill>
                  <a:srgbClr val="FF0000"/>
                </a:solidFill>
              </a:rPr>
              <a:t>а</a:t>
            </a:r>
            <a:endParaRPr lang="ru-RU" sz="3600" b="1" u="sng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571736" y="5143512"/>
            <a:ext cx="4219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u="sng" dirty="0" smtClean="0">
                <a:solidFill>
                  <a:srgbClr val="FF0000"/>
                </a:solidFill>
              </a:rPr>
              <a:t>а</a:t>
            </a:r>
            <a:endParaRPr lang="ru-RU" sz="3600" b="1" u="sng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286116" y="5143512"/>
            <a:ext cx="4683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u="sng" dirty="0" err="1" smtClean="0">
                <a:solidFill>
                  <a:srgbClr val="FF0000"/>
                </a:solidFill>
              </a:rPr>
              <a:t>ф</a:t>
            </a:r>
            <a:endParaRPr lang="ru-RU" sz="3200" b="1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20" grpId="0"/>
      <p:bldP spid="21" grpId="0"/>
      <p:bldP spid="22" grpId="0"/>
      <p:bldP spid="24" grpId="0"/>
      <p:bldP spid="2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Olga\Desktop\смайлики\1287806995_x_9348fcc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85728"/>
            <a:ext cx="947726" cy="1024019"/>
          </a:xfrm>
          <a:prstGeom prst="rect">
            <a:avLst/>
          </a:prstGeom>
          <a:noFill/>
        </p:spPr>
      </p:pic>
      <p:pic>
        <p:nvPicPr>
          <p:cNvPr id="3" name="Picture 4" descr="http://pedsovet.su/_ld/369/947154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19090" y="-89318"/>
            <a:ext cx="9263090" cy="6947318"/>
          </a:xfrm>
          <a:prstGeom prst="rect">
            <a:avLst/>
          </a:prstGeom>
          <a:noFill/>
        </p:spPr>
      </p:pic>
      <p:pic>
        <p:nvPicPr>
          <p:cNvPr id="6" name="Picture 2" descr="C:\Users\Olga\Desktop\смайлики\1287806995_x_9348fcc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14290"/>
            <a:ext cx="947726" cy="1024019"/>
          </a:xfrm>
          <a:prstGeom prst="rect">
            <a:avLst/>
          </a:prstGeom>
          <a:noFill/>
        </p:spPr>
      </p:pic>
      <p:pic>
        <p:nvPicPr>
          <p:cNvPr id="5122" name="Picture 2" descr="Otter Evil: &amp;Mcy;&amp;iecy;&amp;dcy;&amp;icy;&amp;acy;-&amp;Bcy;&amp;lcy;&amp;ocy;&amp;gcy; - Part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43570" y="1000108"/>
            <a:ext cx="2571768" cy="1928826"/>
          </a:xfrm>
          <a:prstGeom prst="rect">
            <a:avLst/>
          </a:prstGeom>
          <a:noFill/>
        </p:spPr>
      </p:pic>
      <p:pic>
        <p:nvPicPr>
          <p:cNvPr id="5124" name="Picture 4" descr="&amp;Scy;&amp;ocy;&amp;vcy;&amp;iecy;&amp;shchcy;&amp;acy;&amp;ncy;&amp;icy;&amp;iecy; &amp;vcy; &amp;pcy;&amp;ocy;&amp;lcy;&amp;iecy;&amp;vcy;&amp;ycy;&amp;khcy; &amp;ucy;&amp;scy;&amp;lcy;&amp;ocy;&amp;vcy;&amp;icy;&amp;yacy;&amp;khcy; &amp;ZHcy;&amp;icy;&amp;vcy;&amp;acy;&amp;yacy; &amp;pcy;&amp;acy;&amp;shcy;&amp;ncy;&amp;yacy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14810" y="3786190"/>
            <a:ext cx="4520684" cy="214314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714480" y="714356"/>
            <a:ext cx="2978188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кор</a:t>
            </a:r>
            <a:r>
              <a:rPr lang="ru-RU" sz="3600" b="1" dirty="0" smtClean="0">
                <a:solidFill>
                  <a:srgbClr val="FF0000"/>
                </a:solidFill>
              </a:rPr>
              <a:t>о</a:t>
            </a:r>
            <a:r>
              <a:rPr lang="ru-RU" sz="3600" b="1" dirty="0" smtClean="0"/>
              <a:t>вник</a:t>
            </a:r>
          </a:p>
          <a:p>
            <a:endParaRPr lang="ru-RU" sz="3600" b="1" dirty="0" smtClean="0"/>
          </a:p>
          <a:p>
            <a:r>
              <a:rPr lang="ru-RU" sz="3600" b="1" dirty="0" smtClean="0"/>
              <a:t>ко – р</a:t>
            </a:r>
            <a:r>
              <a:rPr lang="ru-RU" sz="3600" b="1" dirty="0" smtClean="0">
                <a:solidFill>
                  <a:srgbClr val="FF0000"/>
                </a:solidFill>
              </a:rPr>
              <a:t>о</a:t>
            </a:r>
            <a:r>
              <a:rPr lang="ru-RU" sz="3600" b="1" dirty="0" smtClean="0"/>
              <a:t>в – ник</a:t>
            </a:r>
          </a:p>
          <a:p>
            <a:endParaRPr lang="ru-RU" sz="3600" b="1" dirty="0" smtClean="0"/>
          </a:p>
          <a:p>
            <a:r>
              <a:rPr lang="ru-RU" sz="3600" b="1" dirty="0" smtClean="0"/>
              <a:t>коровник</a:t>
            </a:r>
            <a:endParaRPr lang="ru-RU" sz="3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928794" y="357166"/>
            <a:ext cx="3962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u="sng" dirty="0" smtClean="0">
                <a:solidFill>
                  <a:srgbClr val="FF0000"/>
                </a:solidFill>
              </a:rPr>
              <a:t>а</a:t>
            </a:r>
            <a:endParaRPr lang="ru-RU" sz="3200" b="1" u="sng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928794" y="1428736"/>
            <a:ext cx="3962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u="sng" dirty="0" smtClean="0">
                <a:solidFill>
                  <a:srgbClr val="FF0000"/>
                </a:solidFill>
              </a:rPr>
              <a:t>а</a:t>
            </a:r>
            <a:endParaRPr lang="ru-RU" sz="3200" b="1" u="sng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928794" y="2571744"/>
            <a:ext cx="3962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u="sng" dirty="0" smtClean="0">
                <a:solidFill>
                  <a:srgbClr val="FF0000"/>
                </a:solidFill>
              </a:rPr>
              <a:t>а</a:t>
            </a:r>
            <a:endParaRPr lang="ru-RU" sz="3200" b="1" u="sng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5720" y="3714752"/>
            <a:ext cx="3813993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ф</a:t>
            </a:r>
            <a:r>
              <a:rPr lang="ru-RU" sz="2800" b="1" dirty="0" smtClean="0">
                <a:solidFill>
                  <a:srgbClr val="FF0000"/>
                </a:solidFill>
              </a:rPr>
              <a:t>е</a:t>
            </a:r>
            <a:r>
              <a:rPr lang="ru-RU" sz="2800" b="1" dirty="0" smtClean="0"/>
              <a:t>рма</a:t>
            </a:r>
          </a:p>
          <a:p>
            <a:r>
              <a:rPr lang="ru-RU" sz="2800" b="1" dirty="0" err="1" smtClean="0"/>
              <a:t>р_ма</a:t>
            </a:r>
            <a:r>
              <a:rPr lang="ru-RU" sz="2800" b="1" dirty="0" smtClean="0"/>
              <a:t>    </a:t>
            </a:r>
            <a:r>
              <a:rPr lang="ru-RU" sz="2800" b="1" dirty="0" err="1" smtClean="0"/>
              <a:t>р_ма</a:t>
            </a:r>
            <a:endParaRPr lang="ru-RU" sz="2800" b="1" dirty="0" smtClean="0"/>
          </a:p>
          <a:p>
            <a:r>
              <a:rPr lang="ru-RU" sz="2800" b="1" dirty="0" err="1" smtClean="0"/>
              <a:t>фер</a:t>
            </a:r>
            <a:r>
              <a:rPr lang="ru-RU" sz="2800" b="1" dirty="0" smtClean="0"/>
              <a:t> – </a:t>
            </a:r>
            <a:r>
              <a:rPr lang="ru-RU" sz="2800" b="1" dirty="0" err="1" smtClean="0"/>
              <a:t>ма</a:t>
            </a:r>
            <a:endParaRPr lang="ru-RU" sz="2800" b="1" dirty="0" smtClean="0"/>
          </a:p>
          <a:p>
            <a:r>
              <a:rPr lang="ru-RU" sz="2800" b="1" dirty="0" smtClean="0"/>
              <a:t>ф</a:t>
            </a:r>
            <a:r>
              <a:rPr lang="ru-RU" sz="2800" b="1" dirty="0" smtClean="0">
                <a:solidFill>
                  <a:srgbClr val="FF0000"/>
                </a:solidFill>
              </a:rPr>
              <a:t>е</a:t>
            </a:r>
            <a:r>
              <a:rPr lang="ru-RU" sz="2800" b="1" dirty="0" smtClean="0"/>
              <a:t>рма</a:t>
            </a:r>
          </a:p>
          <a:p>
            <a:r>
              <a:rPr lang="ru-RU" sz="2800" b="1" dirty="0" smtClean="0"/>
              <a:t>на ф</a:t>
            </a:r>
            <a:r>
              <a:rPr lang="ru-RU" sz="2800" b="1" dirty="0" smtClean="0">
                <a:solidFill>
                  <a:srgbClr val="FF0000"/>
                </a:solidFill>
              </a:rPr>
              <a:t>е</a:t>
            </a:r>
            <a:r>
              <a:rPr lang="ru-RU" sz="2800" b="1" dirty="0" smtClean="0"/>
              <a:t>рме</a:t>
            </a:r>
          </a:p>
          <a:p>
            <a:r>
              <a:rPr lang="ru-RU" sz="2800" b="1" dirty="0" smtClean="0"/>
              <a:t>На ф</a:t>
            </a:r>
            <a:r>
              <a:rPr lang="ru-RU" sz="2800" b="1" dirty="0" smtClean="0">
                <a:solidFill>
                  <a:srgbClr val="FF0000"/>
                </a:solidFill>
              </a:rPr>
              <a:t>е</a:t>
            </a:r>
            <a:r>
              <a:rPr lang="ru-RU" sz="2800" b="1" dirty="0" smtClean="0"/>
              <a:t>рме мн</a:t>
            </a:r>
            <a:r>
              <a:rPr lang="ru-RU" sz="2800" b="1" dirty="0" smtClean="0">
                <a:solidFill>
                  <a:srgbClr val="FF0000"/>
                </a:solidFill>
              </a:rPr>
              <a:t>о</a:t>
            </a:r>
            <a:r>
              <a:rPr lang="ru-RU" sz="2800" b="1" dirty="0" smtClean="0"/>
              <a:t>го кор</a:t>
            </a:r>
            <a:r>
              <a:rPr lang="ru-RU" sz="2800" b="1" dirty="0" smtClean="0">
                <a:solidFill>
                  <a:srgbClr val="FF0000"/>
                </a:solidFill>
              </a:rPr>
              <a:t>о</a:t>
            </a:r>
            <a:r>
              <a:rPr lang="ru-RU" sz="2800" b="1" dirty="0" smtClean="0"/>
              <a:t>в</a:t>
            </a:r>
            <a:endParaRPr lang="ru-RU" sz="28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2643174" y="5572140"/>
            <a:ext cx="3690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u="sng" dirty="0" smtClean="0">
                <a:solidFill>
                  <a:srgbClr val="FF0000"/>
                </a:solidFill>
              </a:rPr>
              <a:t>а</a:t>
            </a:r>
            <a:endParaRPr lang="ru-RU" sz="2800" b="1" u="sng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071802" y="5572140"/>
            <a:ext cx="3690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u="sng" dirty="0" smtClean="0">
                <a:solidFill>
                  <a:srgbClr val="FF0000"/>
                </a:solidFill>
              </a:rPr>
              <a:t>а</a:t>
            </a:r>
            <a:endParaRPr lang="ru-RU" sz="2800" b="1" u="sng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643306" y="5572140"/>
            <a:ext cx="3978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u="sng" dirty="0" err="1" smtClean="0">
                <a:solidFill>
                  <a:srgbClr val="FF0000"/>
                </a:solidFill>
              </a:rPr>
              <a:t>ф</a:t>
            </a:r>
            <a:endParaRPr lang="ru-RU" sz="2400" b="1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Olga\Desktop\смайлики\1287806995_x_9348fcc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85728"/>
            <a:ext cx="947726" cy="1024019"/>
          </a:xfrm>
          <a:prstGeom prst="rect">
            <a:avLst/>
          </a:prstGeom>
          <a:noFill/>
        </p:spPr>
      </p:pic>
      <p:pic>
        <p:nvPicPr>
          <p:cNvPr id="3" name="Picture 4" descr="http://pedsovet.su/_ld/369/947154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63090" cy="6947318"/>
          </a:xfrm>
          <a:prstGeom prst="rect">
            <a:avLst/>
          </a:prstGeom>
          <a:noFill/>
        </p:spPr>
      </p:pic>
      <p:pic>
        <p:nvPicPr>
          <p:cNvPr id="6" name="Picture 2" descr="C:\Users\Olga\Desktop\смайлики\1287806995_x_9348fcc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14290"/>
            <a:ext cx="947726" cy="1024019"/>
          </a:xfrm>
          <a:prstGeom prst="rect">
            <a:avLst/>
          </a:prstGeom>
          <a:noFill/>
        </p:spPr>
      </p:pic>
      <p:pic>
        <p:nvPicPr>
          <p:cNvPr id="5" name="Picture 2" descr="C:\Users\Olga\Desktop\молочная ферма\доярка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642918"/>
            <a:ext cx="3194800" cy="257176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643042" y="928670"/>
            <a:ext cx="2451697" cy="29854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2800" b="1" dirty="0" smtClean="0"/>
          </a:p>
          <a:p>
            <a:r>
              <a:rPr lang="ru-RU" sz="3200" b="1" dirty="0" smtClean="0"/>
              <a:t>доярка</a:t>
            </a:r>
          </a:p>
          <a:p>
            <a:r>
              <a:rPr lang="ru-RU" sz="3200" b="1" dirty="0" err="1" smtClean="0"/>
              <a:t>йар</a:t>
            </a:r>
            <a:r>
              <a:rPr lang="ru-RU" sz="3200" b="1" dirty="0" smtClean="0"/>
              <a:t> – </a:t>
            </a:r>
            <a:r>
              <a:rPr lang="ru-RU" sz="3200" b="1" dirty="0" err="1" smtClean="0"/>
              <a:t>ка</a:t>
            </a:r>
            <a:endParaRPr lang="ru-RU" sz="3200" b="1" dirty="0" smtClean="0"/>
          </a:p>
          <a:p>
            <a:r>
              <a:rPr lang="ru-RU" sz="3200" b="1" dirty="0" smtClean="0"/>
              <a:t>да – </a:t>
            </a:r>
            <a:r>
              <a:rPr lang="ru-RU" sz="3200" b="1" dirty="0" err="1" smtClean="0"/>
              <a:t>йар</a:t>
            </a:r>
            <a:r>
              <a:rPr lang="ru-RU" sz="3200" b="1" dirty="0" smtClean="0"/>
              <a:t> – </a:t>
            </a:r>
            <a:r>
              <a:rPr lang="ru-RU" sz="3200" b="1" dirty="0" err="1" smtClean="0"/>
              <a:t>ка</a:t>
            </a:r>
            <a:endParaRPr lang="ru-RU" sz="3200" b="1" dirty="0" smtClean="0"/>
          </a:p>
          <a:p>
            <a:endParaRPr lang="ru-RU" sz="3200" b="1" dirty="0" smtClean="0"/>
          </a:p>
          <a:p>
            <a:r>
              <a:rPr lang="ru-RU" sz="3200" b="1" dirty="0" smtClean="0"/>
              <a:t>до</a:t>
            </a:r>
            <a:r>
              <a:rPr lang="ru-RU" sz="3200" b="1" dirty="0" smtClean="0">
                <a:solidFill>
                  <a:srgbClr val="FF0000"/>
                </a:solidFill>
              </a:rPr>
              <a:t>я</a:t>
            </a:r>
            <a:r>
              <a:rPr lang="ru-RU" sz="3200" b="1" dirty="0" smtClean="0"/>
              <a:t>рка</a:t>
            </a:r>
            <a:endParaRPr lang="ru-RU" sz="3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857356" y="3000372"/>
            <a:ext cx="3609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u="sng" dirty="0" smtClean="0">
                <a:solidFill>
                  <a:srgbClr val="FF0000"/>
                </a:solidFill>
              </a:rPr>
              <a:t>а</a:t>
            </a:r>
            <a:endParaRPr lang="ru-RU" sz="2800" u="sng" dirty="0">
              <a:solidFill>
                <a:srgbClr val="FF0000"/>
              </a:solidFill>
            </a:endParaRPr>
          </a:p>
        </p:txBody>
      </p:sp>
      <p:pic>
        <p:nvPicPr>
          <p:cNvPr id="3074" name="Picture 2" descr="&amp;Scy;&amp;kcy;&amp;ocy;&amp;lcy;&amp;softcy;&amp;kcy;&amp;ocy; &amp;dcy;&amp;iecy;&amp;ncy;&amp;iecy;&amp;gcy; &amp;ncy;&amp;acy;&amp;dcy;&amp;acy;&amp;icy;&amp;vcy;&amp;acy;&amp;yucy;&amp;tcy; &amp;dcy;&amp;ocy;&amp;yacy;&amp;rcy;&amp;kcy;&amp;icy;? BelaNews.ru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8" y="4000504"/>
            <a:ext cx="2412973" cy="2357454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928662" y="4214818"/>
            <a:ext cx="15075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до</a:t>
            </a:r>
            <a:r>
              <a:rPr lang="ru-RU" sz="3200" b="1" dirty="0" smtClean="0">
                <a:solidFill>
                  <a:srgbClr val="FF0000"/>
                </a:solidFill>
              </a:rPr>
              <a:t>я</a:t>
            </a:r>
            <a:r>
              <a:rPr lang="ru-RU" sz="3200" b="1" dirty="0" smtClean="0"/>
              <a:t>рки</a:t>
            </a:r>
            <a:endParaRPr lang="ru-RU" sz="3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142976" y="3857628"/>
            <a:ext cx="3609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u="sng" dirty="0" smtClean="0">
                <a:solidFill>
                  <a:srgbClr val="FF0000"/>
                </a:solidFill>
              </a:rPr>
              <a:t>а</a:t>
            </a:r>
            <a:endParaRPr lang="ru-RU" sz="2800" u="sng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7158" y="5857892"/>
            <a:ext cx="52313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На ф</a:t>
            </a:r>
            <a:r>
              <a:rPr lang="ru-RU" sz="3200" b="1" dirty="0" smtClean="0">
                <a:solidFill>
                  <a:srgbClr val="FF0000"/>
                </a:solidFill>
              </a:rPr>
              <a:t>е</a:t>
            </a:r>
            <a:r>
              <a:rPr lang="ru-RU" sz="3200" b="1" dirty="0" smtClean="0"/>
              <a:t>рме раб</a:t>
            </a:r>
            <a:r>
              <a:rPr lang="ru-RU" sz="3200" b="1" dirty="0" smtClean="0">
                <a:solidFill>
                  <a:srgbClr val="FF0000"/>
                </a:solidFill>
              </a:rPr>
              <a:t>о</a:t>
            </a:r>
            <a:r>
              <a:rPr lang="ru-RU" sz="3200" b="1" dirty="0" smtClean="0"/>
              <a:t>тают до</a:t>
            </a:r>
            <a:r>
              <a:rPr lang="ru-RU" sz="3200" b="1" dirty="0" smtClean="0">
                <a:solidFill>
                  <a:srgbClr val="FF0000"/>
                </a:solidFill>
              </a:rPr>
              <a:t>я</a:t>
            </a:r>
            <a:r>
              <a:rPr lang="ru-RU" sz="3200" b="1" dirty="0" smtClean="0"/>
              <a:t>рки</a:t>
            </a:r>
            <a:endParaRPr lang="ru-RU" sz="3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214810" y="5500702"/>
            <a:ext cx="3609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u="sng" dirty="0" smtClean="0">
                <a:solidFill>
                  <a:srgbClr val="FF0000"/>
                </a:solidFill>
              </a:rPr>
              <a:t>а</a:t>
            </a:r>
            <a:endParaRPr lang="ru-RU" sz="2800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Olga\Desktop\смайлики\1287806995_x_9348fcc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85728"/>
            <a:ext cx="947726" cy="1024019"/>
          </a:xfrm>
          <a:prstGeom prst="rect">
            <a:avLst/>
          </a:prstGeom>
          <a:noFill/>
        </p:spPr>
      </p:pic>
      <p:pic>
        <p:nvPicPr>
          <p:cNvPr id="3" name="Picture 4" descr="http://pedsovet.su/_ld/369/947154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19090" y="-89318"/>
            <a:ext cx="9263090" cy="6947318"/>
          </a:xfrm>
          <a:prstGeom prst="rect">
            <a:avLst/>
          </a:prstGeom>
          <a:noFill/>
        </p:spPr>
      </p:pic>
      <p:pic>
        <p:nvPicPr>
          <p:cNvPr id="6" name="Picture 2" descr="C:\Users\Olga\Desktop\смайлики\1287806995_x_9348fcc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14290"/>
            <a:ext cx="947726" cy="1024019"/>
          </a:xfrm>
          <a:prstGeom prst="rect">
            <a:avLst/>
          </a:prstGeom>
          <a:noFill/>
        </p:spPr>
      </p:pic>
      <p:pic>
        <p:nvPicPr>
          <p:cNvPr id="5" name="Рисунок 37" descr="i?id=434191687-05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4" y="857232"/>
            <a:ext cx="928694" cy="941243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928926" y="1071546"/>
            <a:ext cx="8739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сыр</a:t>
            </a:r>
            <a:endParaRPr lang="ru-RU" sz="3200" b="1" dirty="0"/>
          </a:p>
        </p:txBody>
      </p:sp>
      <p:pic>
        <p:nvPicPr>
          <p:cNvPr id="8" name="Picture 6" descr="10 &amp;scy;&amp;acy;&amp;mcy;&amp;ycy;&amp;khcy; &amp;pcy;&amp;acy;&amp;rcy;&amp;acy;&amp;dcy;&amp;ocy;&amp;kcy;&amp;scy;&amp;acy;&amp;lcy;&amp;softcy;&amp;ncy;&amp;ycy;&amp;khcy; &amp;pcy;&amp;rcy;&amp;ocy;&amp;dcy;&amp;ucy;&amp;kcy;&amp;tcy;&amp;ocy;&amp;vcy; &amp;vcy;&amp;zcy;&amp;gcy;&amp;lcy;&amp;yacy;&amp;dcy;34.&amp;rcy;&amp;fcy; - &amp;Ncy;&amp;ocy;&amp;vcy;&amp;ocy;&amp;scy;&amp;tcy;&amp;icy; &amp;Mcy;&amp;icy;&amp;khcy;&amp;acy;&amp;jcy;&amp;lcy;&amp;ocy;&amp;vcy;&amp;kcy;&amp;icy;, &amp;Vcy;&amp;ocy;&amp;lcy;&amp;gcy;&amp;ocy;&amp;gcy;&amp;rcy;&amp;acy;&amp;dcy;&amp;scy;&amp;kcy;&amp;ocy;&amp;jcy; &amp;ocy;&amp;bcy;&amp;lcy;&amp;acy;&amp;scy;&amp;tcy;&amp;icy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14612" y="2285992"/>
            <a:ext cx="1340763" cy="178637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642910" y="2571744"/>
            <a:ext cx="163916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кефир </a:t>
            </a:r>
          </a:p>
          <a:p>
            <a:r>
              <a:rPr lang="ru-RU" sz="3200" b="1" dirty="0" err="1" smtClean="0"/>
              <a:t>ке</a:t>
            </a:r>
            <a:r>
              <a:rPr lang="ru-RU" sz="3200" b="1" dirty="0" smtClean="0"/>
              <a:t> - </a:t>
            </a:r>
            <a:r>
              <a:rPr lang="ru-RU" sz="3200" b="1" dirty="0" err="1" smtClean="0"/>
              <a:t>фир</a:t>
            </a:r>
            <a:r>
              <a:rPr lang="ru-RU" sz="3200" b="1" dirty="0" smtClean="0"/>
              <a:t> </a:t>
            </a:r>
          </a:p>
        </p:txBody>
      </p:sp>
      <p:pic>
        <p:nvPicPr>
          <p:cNvPr id="10" name="Picture 4" descr="&amp;Pcy;&amp;rcy;&amp;ocy;&amp;icy;&amp;zcy;&amp;vcy;&amp;ocy;&amp;dcy;&amp;scy;&amp;tcy;&amp;vcy;&amp;ocy; &amp;mcy;&amp;ocy;&amp;lcy;&amp;ocy;&amp;chcy;&amp;ncy;&amp;ocy;&amp;jcy; &amp;pcy;&amp;rcy;&amp;ocy;&amp;dcy;&amp;ucy;&amp;kcy;&amp;tscy;&amp;icy;&amp;iecy;&amp;jcy; &amp;Scy;&amp;acy;&amp;vcy;&amp;ucy;&amp;shcy;&amp;kcy;&amp;icy;&amp;ncy; &amp;pcy;&amp;rcy;&amp;ocy;&amp;dcy;&amp;ucy;&amp;kcy;&amp;tcy;: &amp;pcy;&amp;rcy;&amp;ocy;&amp;dcy;&amp;ucy;&amp;kcy;&amp;tscy;&amp;icy;&amp;yacy;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472" y="4714884"/>
            <a:ext cx="2041038" cy="1357322"/>
          </a:xfrm>
          <a:prstGeom prst="rect">
            <a:avLst/>
          </a:prstGeom>
          <a:noFill/>
        </p:spPr>
      </p:pic>
      <p:pic>
        <p:nvPicPr>
          <p:cNvPr id="11" name="Рисунок 35" descr="i?id=465317758-43-72&amp;n=2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86644" y="3143248"/>
            <a:ext cx="1099769" cy="928694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4929190" y="2071678"/>
            <a:ext cx="1840184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твор</a:t>
            </a:r>
            <a:r>
              <a:rPr lang="ru-RU" sz="3200" b="1" dirty="0" smtClean="0">
                <a:solidFill>
                  <a:srgbClr val="FF0000"/>
                </a:solidFill>
              </a:rPr>
              <a:t>о</a:t>
            </a:r>
            <a:r>
              <a:rPr lang="ru-RU" sz="3200" b="1" dirty="0" smtClean="0"/>
              <a:t>г</a:t>
            </a:r>
          </a:p>
          <a:p>
            <a:r>
              <a:rPr lang="ru-RU" sz="3200" b="1" dirty="0" err="1" smtClean="0"/>
              <a:t>тва</a:t>
            </a:r>
            <a:r>
              <a:rPr lang="ru-RU" sz="3200" b="1" dirty="0" smtClean="0"/>
              <a:t> – рок</a:t>
            </a:r>
          </a:p>
          <a:p>
            <a:endParaRPr lang="ru-RU" sz="3200" b="1" dirty="0" smtClean="0"/>
          </a:p>
          <a:p>
            <a:r>
              <a:rPr lang="ru-RU" sz="3200" b="1" dirty="0" err="1" smtClean="0"/>
              <a:t>тво</a:t>
            </a:r>
            <a:r>
              <a:rPr lang="ru-RU" sz="3200" b="1" dirty="0" smtClean="0"/>
              <a:t> – рог</a:t>
            </a:r>
          </a:p>
          <a:p>
            <a:endParaRPr lang="ru-RU" sz="3200" b="1" dirty="0" smtClean="0"/>
          </a:p>
          <a:p>
            <a:r>
              <a:rPr lang="ru-RU" sz="3200" b="1" dirty="0" smtClean="0"/>
              <a:t>твор</a:t>
            </a:r>
            <a:r>
              <a:rPr lang="ru-RU" sz="3200" b="1" dirty="0" smtClean="0">
                <a:solidFill>
                  <a:srgbClr val="FF0000"/>
                </a:solidFill>
              </a:rPr>
              <a:t>о</a:t>
            </a:r>
            <a:r>
              <a:rPr lang="ru-RU" sz="3200" b="1" dirty="0" smtClean="0"/>
              <a:t>г</a:t>
            </a:r>
            <a:endParaRPr lang="ru-RU" sz="3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357818" y="3214686"/>
            <a:ext cx="3690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u="sng" dirty="0" smtClean="0">
                <a:solidFill>
                  <a:srgbClr val="FF0000"/>
                </a:solidFill>
              </a:rPr>
              <a:t>а</a:t>
            </a:r>
            <a:endParaRPr lang="ru-RU" sz="2800" b="1" u="sng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57818" y="4143380"/>
            <a:ext cx="3690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u="sng" dirty="0" smtClean="0">
                <a:solidFill>
                  <a:srgbClr val="FF0000"/>
                </a:solidFill>
              </a:rPr>
              <a:t>а</a:t>
            </a:r>
            <a:endParaRPr lang="ru-RU" sz="2800" b="1" u="sng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357950" y="3143248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u="sng" dirty="0" smtClean="0">
                <a:solidFill>
                  <a:srgbClr val="FF0000"/>
                </a:solidFill>
              </a:rPr>
              <a:t>к</a:t>
            </a:r>
            <a:endParaRPr lang="ru-RU" sz="3200" b="1" u="sng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929322" y="4143380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u="sng" dirty="0" smtClean="0">
                <a:solidFill>
                  <a:srgbClr val="FF0000"/>
                </a:solidFill>
              </a:rPr>
              <a:t>к</a:t>
            </a:r>
            <a:endParaRPr lang="ru-RU" sz="3200" b="1" u="sng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786050" y="4929198"/>
            <a:ext cx="250940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р</a:t>
            </a:r>
            <a:r>
              <a:rPr lang="ru-RU" sz="3200" b="1" dirty="0" smtClean="0">
                <a:solidFill>
                  <a:srgbClr val="FF0000"/>
                </a:solidFill>
              </a:rPr>
              <a:t>я</a:t>
            </a:r>
            <a:r>
              <a:rPr lang="ru-RU" sz="3200" b="1" dirty="0" smtClean="0"/>
              <a:t>женка</a:t>
            </a:r>
          </a:p>
          <a:p>
            <a:r>
              <a:rPr lang="ru-RU" sz="3200" b="1" dirty="0" err="1" smtClean="0"/>
              <a:t>р</a:t>
            </a:r>
            <a:r>
              <a:rPr lang="ru-RU" sz="3200" b="1" dirty="0" err="1" smtClean="0">
                <a:solidFill>
                  <a:srgbClr val="FF0000"/>
                </a:solidFill>
              </a:rPr>
              <a:t>я</a:t>
            </a:r>
            <a:r>
              <a:rPr lang="ru-RU" sz="3200" b="1" dirty="0" smtClean="0"/>
              <a:t> – жен –</a:t>
            </a:r>
            <a:r>
              <a:rPr lang="ru-RU" sz="3200" b="1" dirty="0" err="1" smtClean="0"/>
              <a:t>ка</a:t>
            </a:r>
            <a:r>
              <a:rPr lang="ru-RU" sz="3200" b="1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13" grpId="0"/>
      <p:bldP spid="14" grpId="0"/>
      <p:bldP spid="15" grpId="0"/>
      <p:bldP spid="17" grpId="0"/>
      <p:bldP spid="1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pedsovet.su/_ld/369/947154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9090" y="-89318"/>
            <a:ext cx="9263090" cy="6947318"/>
          </a:xfrm>
          <a:prstGeom prst="rect">
            <a:avLst/>
          </a:prstGeom>
          <a:noFill/>
        </p:spPr>
      </p:pic>
      <p:pic>
        <p:nvPicPr>
          <p:cNvPr id="3" name="Picture 2" descr="C:\Users\Olga\Desktop\смайлики\1287806995_x_9348fcc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14290"/>
            <a:ext cx="947726" cy="102401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857752" y="0"/>
            <a:ext cx="4108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Развитие фонематического слуха.</a:t>
            </a:r>
            <a:endParaRPr lang="ru-RU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285852" y="428604"/>
            <a:ext cx="676659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Посл</a:t>
            </a:r>
            <a:r>
              <a:rPr lang="ru-RU" sz="3200" b="1" dirty="0" smtClean="0">
                <a:solidFill>
                  <a:srgbClr val="FF0000"/>
                </a:solidFill>
              </a:rPr>
              <a:t>у</a:t>
            </a:r>
            <a:r>
              <a:rPr lang="ru-RU" sz="3200" b="1" dirty="0" smtClean="0"/>
              <a:t>шай слов</a:t>
            </a:r>
            <a:r>
              <a:rPr lang="ru-RU" sz="3200" b="1" dirty="0" smtClean="0">
                <a:solidFill>
                  <a:srgbClr val="FF0000"/>
                </a:solidFill>
              </a:rPr>
              <a:t>а</a:t>
            </a:r>
            <a:r>
              <a:rPr lang="ru-RU" sz="3200" b="1" dirty="0" smtClean="0"/>
              <a:t>. Покажи картинки,</a:t>
            </a:r>
          </a:p>
          <a:p>
            <a:r>
              <a:rPr lang="ru-RU" sz="3200" b="1" dirty="0" smtClean="0"/>
              <a:t>в названии которых есть звук Р,</a:t>
            </a:r>
          </a:p>
          <a:p>
            <a:r>
              <a:rPr lang="ru-RU" sz="3200" b="1" dirty="0" smtClean="0"/>
              <a:t>Назов</a:t>
            </a:r>
            <a:r>
              <a:rPr lang="ru-RU" sz="3200" b="1" dirty="0" smtClean="0">
                <a:solidFill>
                  <a:srgbClr val="FF0000"/>
                </a:solidFill>
              </a:rPr>
              <a:t>и</a:t>
            </a:r>
            <a:r>
              <a:rPr lang="ru-RU" sz="3200" b="1" dirty="0" smtClean="0"/>
              <a:t> сл</a:t>
            </a:r>
            <a:r>
              <a:rPr lang="ru-RU" sz="3200" b="1" dirty="0" smtClean="0">
                <a:solidFill>
                  <a:srgbClr val="FF0000"/>
                </a:solidFill>
              </a:rPr>
              <a:t>о</a:t>
            </a:r>
            <a:r>
              <a:rPr lang="ru-RU" sz="3200" b="1" dirty="0" smtClean="0"/>
              <a:t>во.</a:t>
            </a:r>
          </a:p>
        </p:txBody>
      </p:sp>
      <p:pic>
        <p:nvPicPr>
          <p:cNvPr id="7" name="Рисунок 37" descr="i?id=434191687-05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6380" y="2357430"/>
            <a:ext cx="933457" cy="946071"/>
          </a:xfrm>
          <a:prstGeom prst="rect">
            <a:avLst/>
          </a:prstGeom>
          <a:noFill/>
        </p:spPr>
      </p:pic>
      <p:pic>
        <p:nvPicPr>
          <p:cNvPr id="1028" name="Picture 4" descr="&amp;Pcy;&amp;rcy;&amp;ocy;&amp;icy;&amp;zcy;&amp;vcy;&amp;ocy;&amp;dcy;&amp;scy;&amp;tcy;&amp;vcy;&amp;ocy; &amp;mcy;&amp;ocy;&amp;lcy;&amp;ocy;&amp;chcy;&amp;ncy;&amp;ocy;&amp;jcy; &amp;pcy;&amp;rcy;&amp;ocy;&amp;dcy;&amp;ucy;&amp;kcy;&amp;tscy;&amp;icy;&amp;iecy;&amp;jcy; &amp;Scy;&amp;acy;&amp;vcy;&amp;ucy;&amp;shcy;&amp;kcy;&amp;icy;&amp;ncy; &amp;pcy;&amp;rcy;&amp;ocy;&amp;dcy;&amp;ucy;&amp;kcy;&amp;tcy;: &amp;pcy;&amp;rcy;&amp;ocy;&amp;dcy;&amp;ucy;&amp;kcy;&amp;tscy;&amp;icy;&amp;yacy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57" y="5286388"/>
            <a:ext cx="1954515" cy="1163402"/>
          </a:xfrm>
          <a:prstGeom prst="rect">
            <a:avLst/>
          </a:prstGeom>
          <a:noFill/>
        </p:spPr>
      </p:pic>
      <p:pic>
        <p:nvPicPr>
          <p:cNvPr id="1030" name="Picture 6" descr="10 &amp;scy;&amp;acy;&amp;mcy;&amp;ycy;&amp;khcy; &amp;pcy;&amp;acy;&amp;rcy;&amp;acy;&amp;dcy;&amp;ocy;&amp;kcy;&amp;scy;&amp;acy;&amp;lcy;&amp;softcy;&amp;ncy;&amp;ycy;&amp;khcy; &amp;pcy;&amp;rcy;&amp;ocy;&amp;dcy;&amp;ucy;&amp;kcy;&amp;tcy;&amp;ocy;&amp;vcy; &amp;vcy;&amp;zcy;&amp;gcy;&amp;lcy;&amp;yacy;&amp;dcy;34.&amp;rcy;&amp;fcy; - &amp;Ncy;&amp;ocy;&amp;vcy;&amp;ocy;&amp;scy;&amp;tcy;&amp;icy; &amp;Mcy;&amp;icy;&amp;khcy;&amp;acy;&amp;jcy;&amp;lcy;&amp;ocy;&amp;vcy;&amp;kcy;&amp;icy;, &amp;Vcy;&amp;ocy;&amp;lcy;&amp;gcy;&amp;ocy;&amp;gcy;&amp;rcy;&amp;acy;&amp;dcy;&amp;scy;&amp;kcy;&amp;ocy;&amp;jcy; &amp;ocy;&amp;bcy;&amp;lcy;&amp;acy;&amp;scy;&amp;tcy;&amp;icy;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72396" y="5143511"/>
            <a:ext cx="1054853" cy="1405437"/>
          </a:xfrm>
          <a:prstGeom prst="rect">
            <a:avLst/>
          </a:prstGeom>
          <a:noFill/>
        </p:spPr>
      </p:pic>
      <p:pic>
        <p:nvPicPr>
          <p:cNvPr id="1032" name="Picture 8" descr="&amp;Bcy;&amp;iecy;&amp;lcy;&amp;ycy;&amp;jcy; &amp;chcy;&amp;iecy;&amp;rcy;&amp;ncy;&amp;ycy;&amp;jcy; &amp;dcy;&amp;ocy;&amp;jcy;&amp;ncy;&amp;acy;&amp;yacy; &amp;kcy;&amp;ocy;&amp;rcy;&amp;ocy;&amp;vcy;&amp;acy; &amp;ncy;&amp;acy; &amp;pcy;&amp;acy;&amp;scy;&amp;tcy;&amp;bcy;&amp;icy;&amp;shchcy;&amp;iecy; &amp;tcy;&amp;rcy;&amp;acy;&amp;vcy;&amp;acy; &amp;zcy;&amp;iecy;&amp;lcy;&amp;iecy;&amp;ncy;&amp;acy;&amp;yacy; &amp;Fcy;&amp;ocy;&amp;tcy;&amp;ocy;&amp;gcy;&amp;rcy;&amp;acy;&amp;fcy;&amp;icy;&amp;yacy;, &amp;kcy;&amp;acy;&amp;rcy;&amp;tcy;&amp;icy;&amp;ncy;&amp;kcy;&amp;icy;, &amp;icy;&amp;zcy;&amp;ocy;&amp;bcy;&amp;rcy;&amp;acy;&amp;zhcy;&amp;iecy;&amp;ncy;&amp;icy;&amp;yacy; &amp;icy; &amp;scy;&amp;tcy;&amp;ocy;&amp;kcy;-&amp;fcy;&amp;ocy;&amp;tcy;&amp;ocy;&amp;gcy;&amp;rcy;&amp;acy;&amp;fcy;&amp;icy;&amp;yacy; &amp;bcy;&amp;iecy;&amp;zcy; &amp;rcy;&amp;ocy;&amp;yacy;&amp;lcy;&amp;tcy;&amp;icy;. Image 1061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929190" y="5214950"/>
            <a:ext cx="2041085" cy="1357322"/>
          </a:xfrm>
          <a:prstGeom prst="rect">
            <a:avLst/>
          </a:prstGeom>
          <a:noFill/>
        </p:spPr>
      </p:pic>
      <p:pic>
        <p:nvPicPr>
          <p:cNvPr id="11" name="Picture 4" descr="&amp;scy;&amp;ycy;&amp;rcy; &amp;mcy;&amp;acy;&amp;scy;&amp;lcy;&amp;ocy; &amp;tcy;&amp;vcy;&amp;ocy;&amp;rcy;&amp;ocy;&amp;gcy; &amp;scy;&amp;mcy;&amp;iecy;&amp;tcy;&amp;acy;&amp;ncy;&amp;acy; &amp;mcy;&amp;ocy;&amp;lcy;&amp;ocy;&amp;kcy;&amp;ocy; &amp;kcy;&amp;iecy;&amp;fcy;&amp;icy;&amp;rcy; &amp;jcy;&amp;ocy;&amp;gcy;&amp;ucy;&amp;rcy;&amp;tcy; &amp;pcy;&amp;rcy;&amp;ocy;&amp;dcy;&amp;acy;&amp;mcy; &amp;vcy; &amp;Ocy;&amp;dcy;&amp;iecy;&amp;scy;&amp;scy;&amp;acy;, &amp;Ucy;&amp;kcy;&amp;rcy;&amp;acy;&amp;icy;&amp;ncy;&amp;acy;.(&amp;kcy;&amp;ucy;&amp;pcy;&amp;icy;&amp;tcy;&amp;softcy;, &amp;kcy;&amp;ucy;&amp;pcy;&amp;lcy;&amp;yucy;) - &amp;Mcy;&amp;ocy;&amp;lcy;&amp;ocy;&amp;kcy;&amp;ocy; &amp;icy; &amp;mcy;&amp;ocy;&amp;lcy;&amp;ocy;&amp;chcy;&amp;ncy;&amp;ycy;&amp;iecy; &amp;pcy;&amp;rcy;&amp;ocy;&amp;dcy;&amp;ucy;&amp;kcy;&amp;tcy;&amp;ycy; &amp;ncy;&amp;acy; commercial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000364" y="4929198"/>
            <a:ext cx="1664012" cy="1484811"/>
          </a:xfrm>
          <a:prstGeom prst="rect">
            <a:avLst/>
          </a:prstGeom>
          <a:noFill/>
        </p:spPr>
      </p:pic>
      <p:pic>
        <p:nvPicPr>
          <p:cNvPr id="12" name="Рисунок 23" descr="i?id=327770497-63-72&amp;n=2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143504" y="3714752"/>
            <a:ext cx="1143008" cy="1143008"/>
          </a:xfrm>
          <a:prstGeom prst="rect">
            <a:avLst/>
          </a:prstGeom>
          <a:noFill/>
        </p:spPr>
      </p:pic>
      <p:pic>
        <p:nvPicPr>
          <p:cNvPr id="14" name="Рисунок 29" descr="i?id=87165764-39-72&amp;n=2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000232" y="4572008"/>
            <a:ext cx="928694" cy="928694"/>
          </a:xfrm>
          <a:prstGeom prst="rect">
            <a:avLst/>
          </a:prstGeom>
          <a:noFill/>
        </p:spPr>
      </p:pic>
      <p:pic>
        <p:nvPicPr>
          <p:cNvPr id="15" name="Picture 2" descr="C:\Users\Olga\Desktop\молочная ферма\ферма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643702" y="2714620"/>
            <a:ext cx="1930710" cy="1285884"/>
          </a:xfrm>
          <a:prstGeom prst="rect">
            <a:avLst/>
          </a:prstGeom>
          <a:noFill/>
        </p:spPr>
      </p:pic>
      <p:pic>
        <p:nvPicPr>
          <p:cNvPr id="16" name="Picture 2" descr="C:\Users\Olga\Desktop\молочная ферма\доярка1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928926" y="2500306"/>
            <a:ext cx="1952378" cy="1571636"/>
          </a:xfrm>
          <a:prstGeom prst="rect">
            <a:avLst/>
          </a:prstGeom>
          <a:noFill/>
        </p:spPr>
      </p:pic>
      <p:pic>
        <p:nvPicPr>
          <p:cNvPr id="17" name="Picture 2" descr="C:\Users\Olga\Desktop\молочная ферма\в магазине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42844" y="2500306"/>
            <a:ext cx="2428892" cy="1821670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1643042" y="285728"/>
            <a:ext cx="298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u="sng" dirty="0" smtClean="0">
                <a:solidFill>
                  <a:srgbClr val="FF0000"/>
                </a:solidFill>
              </a:rPr>
              <a:t>а</a:t>
            </a:r>
            <a:endParaRPr lang="ru-RU" u="sng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643306" y="214290"/>
            <a:ext cx="343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rgbClr val="FF0000"/>
                </a:solidFill>
              </a:rPr>
              <a:t>а</a:t>
            </a:r>
            <a:endParaRPr lang="ru-RU" sz="2400" b="1" u="sng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00628" y="714356"/>
            <a:ext cx="343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rgbClr val="FF0000"/>
                </a:solidFill>
              </a:rPr>
              <a:t>а</a:t>
            </a:r>
            <a:endParaRPr lang="ru-RU" sz="2400" b="1" u="sng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000232" y="1214422"/>
            <a:ext cx="343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rgbClr val="FF0000"/>
                </a:solidFill>
              </a:rPr>
              <a:t>а</a:t>
            </a:r>
            <a:endParaRPr lang="ru-RU" sz="2400" b="1" u="sng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571868" y="1214422"/>
            <a:ext cx="343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rgbClr val="FF0000"/>
                </a:solidFill>
              </a:rPr>
              <a:t>а</a:t>
            </a:r>
            <a:endParaRPr lang="ru-RU" sz="2400" b="1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Olga\Desktop\смайлики\1287806995_x_9348fcc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85728"/>
            <a:ext cx="947726" cy="1024019"/>
          </a:xfrm>
          <a:prstGeom prst="rect">
            <a:avLst/>
          </a:prstGeom>
          <a:noFill/>
        </p:spPr>
      </p:pic>
      <p:pic>
        <p:nvPicPr>
          <p:cNvPr id="3" name="Picture 4" descr="http://pedsovet.su/_ld/369/947154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19090" y="-89318"/>
            <a:ext cx="9263090" cy="6947318"/>
          </a:xfrm>
          <a:prstGeom prst="rect">
            <a:avLst/>
          </a:prstGeom>
          <a:noFill/>
        </p:spPr>
      </p:pic>
      <p:pic>
        <p:nvPicPr>
          <p:cNvPr id="6" name="Picture 2" descr="C:\Users\Olga\Desktop\смайлики\1287806995_x_9348fcc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85728"/>
            <a:ext cx="947726" cy="1024019"/>
          </a:xfrm>
          <a:prstGeom prst="rect">
            <a:avLst/>
          </a:prstGeom>
          <a:noFill/>
        </p:spPr>
      </p:pic>
      <p:pic>
        <p:nvPicPr>
          <p:cNvPr id="5" name="Рисунок 37" descr="i?id=434191687-05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4857760"/>
            <a:ext cx="991561" cy="1004960"/>
          </a:xfrm>
          <a:prstGeom prst="rect">
            <a:avLst/>
          </a:prstGeom>
          <a:noFill/>
        </p:spPr>
      </p:pic>
      <p:pic>
        <p:nvPicPr>
          <p:cNvPr id="7" name="Picture 6" descr="10 &amp;scy;&amp;acy;&amp;mcy;&amp;ycy;&amp;khcy; &amp;pcy;&amp;acy;&amp;rcy;&amp;acy;&amp;dcy;&amp;ocy;&amp;kcy;&amp;scy;&amp;acy;&amp;lcy;&amp;softcy;&amp;ncy;&amp;ycy;&amp;khcy; &amp;pcy;&amp;rcy;&amp;ocy;&amp;dcy;&amp;ucy;&amp;kcy;&amp;tcy;&amp;ocy;&amp;vcy; &amp;vcy;&amp;zcy;&amp;gcy;&amp;lcy;&amp;yacy;&amp;dcy;34.&amp;rcy;&amp;fcy; - &amp;Ncy;&amp;ocy;&amp;vcy;&amp;ocy;&amp;scy;&amp;tcy;&amp;icy; &amp;Mcy;&amp;icy;&amp;khcy;&amp;acy;&amp;jcy;&amp;lcy;&amp;ocy;&amp;vcy;&amp;kcy;&amp;icy;, &amp;Vcy;&amp;ocy;&amp;lcy;&amp;gcy;&amp;ocy;&amp;gcy;&amp;rcy;&amp;acy;&amp;dcy;&amp;scy;&amp;kcy;&amp;ocy;&amp;jcy; &amp;ocy;&amp;bcy;&amp;lcy;&amp;acy;&amp;scy;&amp;tcy;&amp;icy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14546" y="4429132"/>
            <a:ext cx="1340763" cy="1786370"/>
          </a:xfrm>
          <a:prstGeom prst="rect">
            <a:avLst/>
          </a:prstGeom>
          <a:noFill/>
        </p:spPr>
      </p:pic>
      <p:pic>
        <p:nvPicPr>
          <p:cNvPr id="8" name="Picture 4" descr="&amp;Pcy;&amp;rcy;&amp;ocy;&amp;icy;&amp;zcy;&amp;vcy;&amp;ocy;&amp;dcy;&amp;scy;&amp;tcy;&amp;vcy;&amp;ocy; &amp;mcy;&amp;ocy;&amp;lcy;&amp;ocy;&amp;chcy;&amp;ncy;&amp;ocy;&amp;jcy; &amp;pcy;&amp;rcy;&amp;ocy;&amp;dcy;&amp;ucy;&amp;kcy;&amp;tscy;&amp;icy;&amp;iecy;&amp;jcy; &amp;Scy;&amp;acy;&amp;vcy;&amp;ucy;&amp;shcy;&amp;kcy;&amp;icy;&amp;ncy; &amp;pcy;&amp;rcy;&amp;ocy;&amp;dcy;&amp;ucy;&amp;kcy;&amp;tcy;: &amp;pcy;&amp;rcy;&amp;ocy;&amp;dcy;&amp;ucy;&amp;kcy;&amp;tscy;&amp;icy;&amp;yacy;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57686" y="4857760"/>
            <a:ext cx="2041038" cy="1357322"/>
          </a:xfrm>
          <a:prstGeom prst="rect">
            <a:avLst/>
          </a:prstGeom>
          <a:noFill/>
        </p:spPr>
      </p:pic>
      <p:pic>
        <p:nvPicPr>
          <p:cNvPr id="9" name="Рисунок 35" descr="i?id=465317758-43-72&amp;n=2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58016" y="5072074"/>
            <a:ext cx="1099769" cy="928694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571604" y="500042"/>
            <a:ext cx="229902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Что </a:t>
            </a:r>
            <a:r>
              <a:rPr lang="ru-RU" sz="4400" b="1" dirty="0" smtClean="0">
                <a:solidFill>
                  <a:srgbClr val="FF0000"/>
                </a:solidFill>
              </a:rPr>
              <a:t>э</a:t>
            </a:r>
            <a:r>
              <a:rPr lang="ru-RU" sz="4400" b="1" dirty="0" smtClean="0"/>
              <a:t>то?</a:t>
            </a:r>
            <a:endParaRPr lang="ru-RU" sz="4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643042" y="214290"/>
            <a:ext cx="4411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u="sng" dirty="0" err="1" smtClean="0">
                <a:solidFill>
                  <a:srgbClr val="FF0000"/>
                </a:solidFill>
              </a:rPr>
              <a:t>ш</a:t>
            </a:r>
            <a:endParaRPr lang="ru-RU" sz="2800" u="sng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71538" y="1571612"/>
            <a:ext cx="2773516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прод</a:t>
            </a:r>
            <a:r>
              <a:rPr lang="ru-RU" sz="3200" b="1" dirty="0" smtClean="0">
                <a:solidFill>
                  <a:srgbClr val="FF0000"/>
                </a:solidFill>
              </a:rPr>
              <a:t>у</a:t>
            </a:r>
            <a:r>
              <a:rPr lang="ru-RU" sz="3200" b="1" dirty="0" smtClean="0"/>
              <a:t>кты</a:t>
            </a:r>
          </a:p>
          <a:p>
            <a:r>
              <a:rPr lang="ru-RU" sz="3200" b="1" dirty="0" err="1" smtClean="0"/>
              <a:t>пра</a:t>
            </a:r>
            <a:r>
              <a:rPr lang="ru-RU" sz="3200" b="1" dirty="0" smtClean="0"/>
              <a:t> – </a:t>
            </a:r>
            <a:r>
              <a:rPr lang="ru-RU" sz="3200" b="1" dirty="0" err="1" smtClean="0"/>
              <a:t>пра</a:t>
            </a:r>
            <a:r>
              <a:rPr lang="ru-RU" sz="3200" b="1" dirty="0" smtClean="0"/>
              <a:t> </a:t>
            </a:r>
          </a:p>
          <a:p>
            <a:r>
              <a:rPr lang="ru-RU" sz="3200" b="1" dirty="0" err="1" smtClean="0"/>
              <a:t>пра</a:t>
            </a:r>
            <a:r>
              <a:rPr lang="ru-RU" sz="3200" b="1" dirty="0" smtClean="0"/>
              <a:t> – </a:t>
            </a:r>
            <a:r>
              <a:rPr lang="ru-RU" sz="3200" b="1" dirty="0" err="1" smtClean="0"/>
              <a:t>дук</a:t>
            </a:r>
            <a:r>
              <a:rPr lang="ru-RU" sz="3200" b="1" dirty="0" smtClean="0"/>
              <a:t> – ты </a:t>
            </a:r>
          </a:p>
          <a:p>
            <a:endParaRPr lang="ru-RU" sz="3200" b="1" dirty="0" smtClean="0"/>
          </a:p>
          <a:p>
            <a:r>
              <a:rPr lang="ru-RU" sz="3200" b="1" dirty="0" smtClean="0"/>
              <a:t>прод</a:t>
            </a:r>
            <a:r>
              <a:rPr lang="ru-RU" sz="3200" b="1" dirty="0" smtClean="0">
                <a:solidFill>
                  <a:srgbClr val="FF0000"/>
                </a:solidFill>
              </a:rPr>
              <a:t>у</a:t>
            </a:r>
            <a:r>
              <a:rPr lang="ru-RU" sz="3200" b="1" dirty="0" smtClean="0"/>
              <a:t>кты</a:t>
            </a:r>
            <a:endParaRPr lang="ru-RU" sz="3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571604" y="3214686"/>
            <a:ext cx="3690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u="sng" dirty="0" smtClean="0">
                <a:solidFill>
                  <a:srgbClr val="FF0000"/>
                </a:solidFill>
              </a:rPr>
              <a:t>а</a:t>
            </a:r>
            <a:endParaRPr lang="ru-RU" sz="2800" b="1" u="sng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357686" y="500042"/>
            <a:ext cx="452002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Как</a:t>
            </a:r>
            <a:r>
              <a:rPr lang="ru-RU" sz="4400" b="1" dirty="0" smtClean="0">
                <a:solidFill>
                  <a:srgbClr val="FF0000"/>
                </a:solidFill>
              </a:rPr>
              <a:t>и</a:t>
            </a:r>
            <a:r>
              <a:rPr lang="ru-RU" sz="4400" b="1" dirty="0" smtClean="0"/>
              <a:t>е прод</a:t>
            </a:r>
            <a:r>
              <a:rPr lang="ru-RU" sz="4400" b="1" dirty="0" smtClean="0">
                <a:solidFill>
                  <a:srgbClr val="FF0000"/>
                </a:solidFill>
              </a:rPr>
              <a:t>у</a:t>
            </a:r>
            <a:r>
              <a:rPr lang="ru-RU" sz="4400" b="1" dirty="0" smtClean="0"/>
              <a:t>кты?</a:t>
            </a:r>
            <a:endParaRPr lang="ru-RU" sz="4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6643702" y="214290"/>
            <a:ext cx="4286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>
                <a:solidFill>
                  <a:srgbClr val="FF0000"/>
                </a:solidFill>
              </a:rPr>
              <a:t>а</a:t>
            </a:r>
            <a:endParaRPr lang="ru-RU" sz="2800" b="1" u="sng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00562" y="1643050"/>
            <a:ext cx="39000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мол</a:t>
            </a:r>
            <a:r>
              <a:rPr lang="ru-RU" sz="3200" b="1" dirty="0" smtClean="0">
                <a:solidFill>
                  <a:srgbClr val="FF0000"/>
                </a:solidFill>
              </a:rPr>
              <a:t>о</a:t>
            </a:r>
            <a:r>
              <a:rPr lang="ru-RU" sz="3200" b="1" dirty="0" smtClean="0"/>
              <a:t>чные прод</a:t>
            </a:r>
            <a:r>
              <a:rPr lang="ru-RU" sz="3200" b="1" dirty="0" smtClean="0">
                <a:solidFill>
                  <a:srgbClr val="FF0000"/>
                </a:solidFill>
              </a:rPr>
              <a:t>у</a:t>
            </a:r>
            <a:r>
              <a:rPr lang="ru-RU" sz="3200" b="1" dirty="0" smtClean="0"/>
              <a:t>кты</a:t>
            </a:r>
            <a:endParaRPr lang="ru-RU" sz="32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4786314" y="1285860"/>
            <a:ext cx="3690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u="sng" dirty="0" smtClean="0">
                <a:solidFill>
                  <a:srgbClr val="FF0000"/>
                </a:solidFill>
              </a:rPr>
              <a:t>а</a:t>
            </a:r>
            <a:endParaRPr lang="ru-RU" sz="2800" b="1" u="sng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858016" y="1357298"/>
            <a:ext cx="3690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u="sng" dirty="0" smtClean="0">
                <a:solidFill>
                  <a:srgbClr val="FF0000"/>
                </a:solidFill>
              </a:rPr>
              <a:t>а</a:t>
            </a:r>
            <a:endParaRPr lang="ru-RU" sz="2800" b="1" u="sng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572000" y="2428868"/>
            <a:ext cx="35618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вк</a:t>
            </a:r>
            <a:r>
              <a:rPr lang="ru-RU" sz="3200" b="1" dirty="0" smtClean="0">
                <a:solidFill>
                  <a:srgbClr val="FF0000"/>
                </a:solidFill>
              </a:rPr>
              <a:t>у</a:t>
            </a:r>
            <a:r>
              <a:rPr lang="ru-RU" sz="3200" b="1" dirty="0" smtClean="0"/>
              <a:t>сные прод</a:t>
            </a:r>
            <a:r>
              <a:rPr lang="ru-RU" sz="3200" b="1" dirty="0" smtClean="0">
                <a:solidFill>
                  <a:srgbClr val="FF0000"/>
                </a:solidFill>
              </a:rPr>
              <a:t>у</a:t>
            </a:r>
            <a:r>
              <a:rPr lang="ru-RU" sz="3200" b="1" dirty="0" smtClean="0"/>
              <a:t>кты</a:t>
            </a:r>
            <a:endParaRPr lang="ru-RU" sz="32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6643702" y="2143116"/>
            <a:ext cx="3690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u="sng" dirty="0" smtClean="0">
                <a:solidFill>
                  <a:srgbClr val="FF0000"/>
                </a:solidFill>
              </a:rPr>
              <a:t>а</a:t>
            </a:r>
            <a:endParaRPr lang="ru-RU" sz="2800" b="1" u="sng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572000" y="2214554"/>
            <a:ext cx="362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u="sng" dirty="0" smtClean="0">
                <a:solidFill>
                  <a:srgbClr val="FF0000"/>
                </a:solidFill>
              </a:rPr>
              <a:t>Ф</a:t>
            </a:r>
            <a:endParaRPr lang="ru-RU" b="1" u="sng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572000" y="3214686"/>
            <a:ext cx="38118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пол</a:t>
            </a:r>
            <a:r>
              <a:rPr lang="ru-RU" sz="3200" b="1" dirty="0" smtClean="0">
                <a:solidFill>
                  <a:srgbClr val="FF0000"/>
                </a:solidFill>
              </a:rPr>
              <a:t>е</a:t>
            </a:r>
            <a:r>
              <a:rPr lang="ru-RU" sz="3200" b="1" dirty="0" smtClean="0"/>
              <a:t>зные пр</a:t>
            </a:r>
            <a:r>
              <a:rPr lang="ru-RU" sz="3200" b="1" dirty="0" smtClean="0">
                <a:solidFill>
                  <a:srgbClr val="FF0000"/>
                </a:solidFill>
              </a:rPr>
              <a:t>о</a:t>
            </a:r>
            <a:r>
              <a:rPr lang="ru-RU" sz="3200" b="1" dirty="0" smtClean="0"/>
              <a:t>дукты</a:t>
            </a:r>
            <a:endParaRPr lang="ru-RU" sz="32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4857752" y="2928934"/>
            <a:ext cx="3690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u="sng" dirty="0" smtClean="0">
                <a:solidFill>
                  <a:srgbClr val="FF0000"/>
                </a:solidFill>
              </a:rPr>
              <a:t>а</a:t>
            </a:r>
            <a:endParaRPr lang="ru-RU" sz="2800" b="1" u="sng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858016" y="2857496"/>
            <a:ext cx="3690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u="sng" dirty="0" smtClean="0">
                <a:solidFill>
                  <a:srgbClr val="FF0000"/>
                </a:solidFill>
              </a:rPr>
              <a:t>а</a:t>
            </a:r>
            <a:endParaRPr lang="ru-RU" sz="2800" b="1" u="sng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643438" y="3929066"/>
            <a:ext cx="33806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р</a:t>
            </a:r>
            <a:r>
              <a:rPr lang="ru-RU" sz="3200" b="1" dirty="0" smtClean="0">
                <a:solidFill>
                  <a:srgbClr val="FF0000"/>
                </a:solidFill>
              </a:rPr>
              <a:t>а</a:t>
            </a:r>
            <a:r>
              <a:rPr lang="ru-RU" sz="3200" b="1" dirty="0" smtClean="0"/>
              <a:t>зные прод</a:t>
            </a:r>
            <a:r>
              <a:rPr lang="ru-RU" sz="3200" b="1" dirty="0" smtClean="0">
                <a:solidFill>
                  <a:srgbClr val="FF0000"/>
                </a:solidFill>
              </a:rPr>
              <a:t>у</a:t>
            </a:r>
            <a:r>
              <a:rPr lang="ru-RU" sz="3200" b="1" dirty="0" smtClean="0"/>
              <a:t>кты</a:t>
            </a:r>
            <a:endParaRPr lang="ru-RU" sz="32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6572264" y="3643314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>
                <a:solidFill>
                  <a:srgbClr val="FF0000"/>
                </a:solidFill>
              </a:rPr>
              <a:t>а</a:t>
            </a:r>
            <a:endParaRPr lang="ru-RU" sz="2800" b="1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2" grpId="0"/>
      <p:bldP spid="23" grpId="0"/>
      <p:bldP spid="24" grpId="0"/>
      <p:bldP spid="25" grpId="0"/>
      <p:bldP spid="2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pedsovet.su/_ld/369/947154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9090" y="-89318"/>
            <a:ext cx="9263090" cy="6947318"/>
          </a:xfrm>
          <a:prstGeom prst="rect">
            <a:avLst/>
          </a:prstGeom>
          <a:noFill/>
        </p:spPr>
      </p:pic>
      <p:pic>
        <p:nvPicPr>
          <p:cNvPr id="3" name="Picture 2" descr="C:\Users\Olga\Desktop\смайлики\1287806995_x_9348fcc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14290"/>
            <a:ext cx="947726" cy="1024019"/>
          </a:xfrm>
          <a:prstGeom prst="rect">
            <a:avLst/>
          </a:prstGeom>
          <a:noFill/>
        </p:spPr>
      </p:pic>
      <p:sp>
        <p:nvSpPr>
          <p:cNvPr id="4" name="Скругленный прямоугольник 3"/>
          <p:cNvSpPr/>
          <p:nvPr/>
        </p:nvSpPr>
        <p:spPr>
          <a:xfrm>
            <a:off x="2285984" y="1142984"/>
            <a:ext cx="4786346" cy="40005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Молочные продукты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5" name="Рисунок 37" descr="i?id=434191687-05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3108" y="5357826"/>
            <a:ext cx="704855" cy="71438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428728" y="428604"/>
            <a:ext cx="71092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В</a:t>
            </a:r>
            <a:r>
              <a:rPr lang="ru-RU" sz="3200" b="1" dirty="0" smtClean="0">
                <a:solidFill>
                  <a:srgbClr val="FF0000"/>
                </a:solidFill>
              </a:rPr>
              <a:t>ы</a:t>
            </a:r>
            <a:r>
              <a:rPr lang="ru-RU" sz="3200" b="1" dirty="0" smtClean="0"/>
              <a:t>бери и назов</a:t>
            </a:r>
            <a:r>
              <a:rPr lang="ru-RU" sz="3200" b="1" dirty="0" smtClean="0">
                <a:solidFill>
                  <a:srgbClr val="FF0000"/>
                </a:solidFill>
              </a:rPr>
              <a:t>и</a:t>
            </a:r>
            <a:r>
              <a:rPr lang="ru-RU" sz="3200" b="1" dirty="0" smtClean="0"/>
              <a:t> мол</a:t>
            </a:r>
            <a:r>
              <a:rPr lang="ru-RU" sz="3200" b="1" dirty="0" smtClean="0">
                <a:solidFill>
                  <a:srgbClr val="FF0000"/>
                </a:solidFill>
              </a:rPr>
              <a:t>о</a:t>
            </a:r>
            <a:r>
              <a:rPr lang="ru-RU" sz="3200" b="1" dirty="0" smtClean="0"/>
              <a:t>чные прод</a:t>
            </a:r>
            <a:r>
              <a:rPr lang="ru-RU" sz="3200" b="1" dirty="0" smtClean="0">
                <a:solidFill>
                  <a:srgbClr val="FF0000"/>
                </a:solidFill>
              </a:rPr>
              <a:t>у</a:t>
            </a:r>
            <a:r>
              <a:rPr lang="ru-RU" sz="3200" b="1" dirty="0" smtClean="0"/>
              <a:t>кты</a:t>
            </a:r>
            <a:endParaRPr lang="ru-RU" sz="3200" b="1" dirty="0"/>
          </a:p>
        </p:txBody>
      </p:sp>
      <p:pic>
        <p:nvPicPr>
          <p:cNvPr id="7" name="Рисунок 29" descr="i?id=87165764-39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5786" y="1857364"/>
            <a:ext cx="785818" cy="785818"/>
          </a:xfrm>
          <a:prstGeom prst="rect">
            <a:avLst/>
          </a:prstGeom>
          <a:noFill/>
        </p:spPr>
      </p:pic>
      <p:pic>
        <p:nvPicPr>
          <p:cNvPr id="8" name="Picture 16" descr="i?id=446522549-62-72&amp;n=2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596" y="2857496"/>
            <a:ext cx="962025" cy="723900"/>
          </a:xfrm>
          <a:prstGeom prst="rect">
            <a:avLst/>
          </a:prstGeom>
          <a:noFill/>
        </p:spPr>
      </p:pic>
      <p:pic>
        <p:nvPicPr>
          <p:cNvPr id="9" name="Рисунок 23" descr="i?id=327770497-63-72&amp;n=2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57224" y="4071942"/>
            <a:ext cx="723900" cy="723900"/>
          </a:xfrm>
          <a:prstGeom prst="rect">
            <a:avLst/>
          </a:prstGeom>
          <a:noFill/>
        </p:spPr>
      </p:pic>
      <p:pic>
        <p:nvPicPr>
          <p:cNvPr id="10" name="Рисунок 30" descr="i?id=301962638-34-72&amp;n=2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14348" y="5500702"/>
            <a:ext cx="1028700" cy="723900"/>
          </a:xfrm>
          <a:prstGeom prst="rect">
            <a:avLst/>
          </a:prstGeom>
          <a:noFill/>
        </p:spPr>
      </p:pic>
      <p:pic>
        <p:nvPicPr>
          <p:cNvPr id="11" name="Рисунок 31" descr="i?id=35073817-16-72&amp;n=2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428992" y="5500702"/>
            <a:ext cx="962025" cy="723900"/>
          </a:xfrm>
          <a:prstGeom prst="rect">
            <a:avLst/>
          </a:prstGeom>
          <a:noFill/>
        </p:spPr>
      </p:pic>
      <p:pic>
        <p:nvPicPr>
          <p:cNvPr id="12" name="Рисунок 36" descr="i?id=430276756-67-72&amp;n=2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572000" y="5429264"/>
            <a:ext cx="1076325" cy="723900"/>
          </a:xfrm>
          <a:prstGeom prst="rect">
            <a:avLst/>
          </a:prstGeom>
          <a:noFill/>
        </p:spPr>
      </p:pic>
      <p:pic>
        <p:nvPicPr>
          <p:cNvPr id="13" name="Рисунок 35" descr="i?id=465317758-43-72&amp;n=21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286512" y="5286388"/>
            <a:ext cx="857250" cy="723900"/>
          </a:xfrm>
          <a:prstGeom prst="rect">
            <a:avLst/>
          </a:prstGeom>
          <a:noFill/>
        </p:spPr>
      </p:pic>
      <p:pic>
        <p:nvPicPr>
          <p:cNvPr id="14" name="Рисунок 38" descr="i?id=537848837-38-72&amp;n=21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286644" y="5214950"/>
            <a:ext cx="1152525" cy="723900"/>
          </a:xfrm>
          <a:prstGeom prst="rect">
            <a:avLst/>
          </a:prstGeom>
          <a:noFill/>
        </p:spPr>
      </p:pic>
      <p:pic>
        <p:nvPicPr>
          <p:cNvPr id="16" name="Рисунок 34" descr="i?id=310200670-33-72&amp;n=21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572396" y="2428868"/>
            <a:ext cx="962025" cy="723900"/>
          </a:xfrm>
          <a:prstGeom prst="rect">
            <a:avLst/>
          </a:prstGeom>
          <a:noFill/>
        </p:spPr>
      </p:pic>
      <p:pic>
        <p:nvPicPr>
          <p:cNvPr id="20" name="Picture 6" descr="10 &amp;scy;&amp;acy;&amp;mcy;&amp;ycy;&amp;khcy; &amp;pcy;&amp;acy;&amp;rcy;&amp;acy;&amp;dcy;&amp;ocy;&amp;kcy;&amp;scy;&amp;acy;&amp;lcy;&amp;softcy;&amp;ncy;&amp;ycy;&amp;khcy; &amp;pcy;&amp;rcy;&amp;ocy;&amp;dcy;&amp;ucy;&amp;kcy;&amp;tcy;&amp;ocy;&amp;vcy; &amp;vcy;&amp;zcy;&amp;gcy;&amp;lcy;&amp;yacy;&amp;dcy;34.&amp;rcy;&amp;fcy; - &amp;Ncy;&amp;ocy;&amp;vcy;&amp;ocy;&amp;scy;&amp;tcy;&amp;icy; &amp;Mcy;&amp;icy;&amp;khcy;&amp;acy;&amp;jcy;&amp;lcy;&amp;ocy;&amp;vcy;&amp;kcy;&amp;icy;, &amp;Vcy;&amp;ocy;&amp;lcy;&amp;gcy;&amp;ocy;&amp;gcy;&amp;rcy;&amp;acy;&amp;dcy;&amp;scy;&amp;kcy;&amp;ocy;&amp;jcy; &amp;ocy;&amp;bcy;&amp;lcy;&amp;acy;&amp;scy;&amp;tcy;&amp;icy;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572396" y="3643314"/>
            <a:ext cx="911977" cy="1215076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3857620" y="214290"/>
            <a:ext cx="343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rgbClr val="FF0000"/>
                </a:solidFill>
              </a:rPr>
              <a:t>а</a:t>
            </a:r>
            <a:endParaRPr lang="ru-RU" sz="2400" b="1" u="sng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857752" y="214290"/>
            <a:ext cx="343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rgbClr val="FF0000"/>
                </a:solidFill>
              </a:rPr>
              <a:t>а</a:t>
            </a:r>
            <a:endParaRPr lang="ru-RU" sz="2400" b="1" u="sng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000892" y="214290"/>
            <a:ext cx="343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rgbClr val="FF0000"/>
                </a:solidFill>
              </a:rPr>
              <a:t>а</a:t>
            </a:r>
            <a:endParaRPr lang="ru-RU" sz="2400" b="1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243 -0.01781 L 0.20347 -0.2490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" y="-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8.88889E-6 L 0.40937 0.02084 " pathEditMode="relative" ptsTypes="AA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05273E-7 L 0.20122 -0.0938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1" y="-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4.07407E-6 L -0.09463 -0.19954 " pathEditMode="relative" ptsTypes="AA">
                                      <p:cBhvr>
                                        <p:cTn id="1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302 -0.03561 L -0.18107 -0.24537 " pathEditMode="relative" ptsTypes="AA">
                                      <p:cBhvr>
                                        <p:cTn id="2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pedsovet.su/_ld/369/947154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9090" y="-89318"/>
            <a:ext cx="9263090" cy="6947318"/>
          </a:xfrm>
          <a:prstGeom prst="rect">
            <a:avLst/>
          </a:prstGeom>
          <a:noFill/>
        </p:spPr>
      </p:pic>
      <p:pic>
        <p:nvPicPr>
          <p:cNvPr id="3" name="Picture 2" descr="C:\Users\Olga\Desktop\смайлики\1287806995_x_9348fcc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14290"/>
            <a:ext cx="947726" cy="102401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428992" y="142852"/>
            <a:ext cx="54650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/>
              <a:t>Восприятие слов и словосочетаний из текста на голое ухо</a:t>
            </a:r>
            <a:endParaRPr lang="ru-RU" sz="1600" b="1" dirty="0"/>
          </a:p>
        </p:txBody>
      </p:sp>
      <p:pic>
        <p:nvPicPr>
          <p:cNvPr id="5" name="Picture 2" descr="C:\Users\Olga\Desktop\молочная ферма\ферм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4357694"/>
            <a:ext cx="3000960" cy="1998687"/>
          </a:xfrm>
          <a:prstGeom prst="rect">
            <a:avLst/>
          </a:prstGeom>
          <a:noFill/>
        </p:spPr>
      </p:pic>
      <p:pic>
        <p:nvPicPr>
          <p:cNvPr id="6" name="Picture 2" descr="C:\Users\Olga\Desktop\молочная ферма\доярка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14744" y="4786322"/>
            <a:ext cx="2041093" cy="1643050"/>
          </a:xfrm>
          <a:prstGeom prst="rect">
            <a:avLst/>
          </a:prstGeom>
          <a:noFill/>
        </p:spPr>
      </p:pic>
      <p:pic>
        <p:nvPicPr>
          <p:cNvPr id="7" name="Picture 2" descr="C:\Users\Olga\Desktop\молочная ферма\молочн продукты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15074" y="4786322"/>
            <a:ext cx="2270141" cy="157163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71472" y="1571612"/>
            <a:ext cx="13853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ф</a:t>
            </a:r>
            <a:r>
              <a:rPr lang="ru-RU" sz="3200" b="1" dirty="0" smtClean="0">
                <a:solidFill>
                  <a:srgbClr val="FF0000"/>
                </a:solidFill>
              </a:rPr>
              <a:t>е</a:t>
            </a:r>
            <a:r>
              <a:rPr lang="ru-RU" sz="3200" b="1" dirty="0" smtClean="0"/>
              <a:t>рма</a:t>
            </a:r>
            <a:endParaRPr lang="ru-RU" sz="3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215074" y="3357562"/>
            <a:ext cx="19325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кор</a:t>
            </a:r>
            <a:r>
              <a:rPr lang="ru-RU" sz="3200" b="1" dirty="0" smtClean="0">
                <a:solidFill>
                  <a:srgbClr val="FF0000"/>
                </a:solidFill>
              </a:rPr>
              <a:t>о</a:t>
            </a:r>
            <a:r>
              <a:rPr lang="ru-RU" sz="3200" b="1" dirty="0" smtClean="0"/>
              <a:t>вник</a:t>
            </a:r>
            <a:endParaRPr lang="ru-RU" sz="3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00034" y="3000372"/>
            <a:ext cx="14804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кор</a:t>
            </a:r>
            <a:r>
              <a:rPr lang="ru-RU" sz="3200" b="1" dirty="0" smtClean="0">
                <a:solidFill>
                  <a:srgbClr val="FF0000"/>
                </a:solidFill>
              </a:rPr>
              <a:t>о</a:t>
            </a:r>
            <a:r>
              <a:rPr lang="ru-RU" sz="3200" b="1" dirty="0" smtClean="0"/>
              <a:t>ва</a:t>
            </a:r>
            <a:endParaRPr lang="ru-RU" sz="3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215074" y="1500174"/>
            <a:ext cx="19539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прод</a:t>
            </a:r>
            <a:r>
              <a:rPr lang="ru-RU" sz="3200" b="1" dirty="0" smtClean="0">
                <a:solidFill>
                  <a:srgbClr val="FF0000"/>
                </a:solidFill>
              </a:rPr>
              <a:t>у</a:t>
            </a:r>
            <a:r>
              <a:rPr lang="ru-RU" sz="3200" b="1" dirty="0" smtClean="0"/>
              <a:t>кты</a:t>
            </a:r>
            <a:endParaRPr lang="ru-RU" sz="3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786050" y="2143116"/>
            <a:ext cx="14205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твор</a:t>
            </a:r>
            <a:r>
              <a:rPr lang="ru-RU" sz="3200" b="1" dirty="0" smtClean="0">
                <a:solidFill>
                  <a:srgbClr val="FF0000"/>
                </a:solidFill>
              </a:rPr>
              <a:t>о</a:t>
            </a:r>
            <a:r>
              <a:rPr lang="ru-RU" sz="3200" b="1" dirty="0" smtClean="0"/>
              <a:t>г</a:t>
            </a:r>
            <a:endParaRPr lang="ru-RU" sz="3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4071934" y="1500174"/>
            <a:ext cx="13329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кеф</a:t>
            </a:r>
            <a:r>
              <a:rPr lang="ru-RU" sz="3200" b="1" dirty="0" smtClean="0">
                <a:solidFill>
                  <a:srgbClr val="FF0000"/>
                </a:solidFill>
              </a:rPr>
              <a:t>и</a:t>
            </a:r>
            <a:r>
              <a:rPr lang="ru-RU" sz="3200" b="1" dirty="0" smtClean="0"/>
              <a:t>р</a:t>
            </a:r>
            <a:endParaRPr lang="ru-RU" sz="3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2857488" y="3571876"/>
            <a:ext cx="17688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р</a:t>
            </a:r>
            <a:r>
              <a:rPr lang="ru-RU" sz="3200" b="1" dirty="0" smtClean="0">
                <a:solidFill>
                  <a:srgbClr val="FF0000"/>
                </a:solidFill>
              </a:rPr>
              <a:t>я</a:t>
            </a:r>
            <a:r>
              <a:rPr lang="ru-RU" sz="3200" b="1" dirty="0" smtClean="0"/>
              <a:t>женка</a:t>
            </a:r>
            <a:endParaRPr lang="ru-RU" sz="3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643438" y="2285992"/>
            <a:ext cx="39000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мол</a:t>
            </a:r>
            <a:r>
              <a:rPr lang="ru-RU" sz="3200" b="1" dirty="0" smtClean="0">
                <a:solidFill>
                  <a:srgbClr val="FF0000"/>
                </a:solidFill>
              </a:rPr>
              <a:t>о</a:t>
            </a:r>
            <a:r>
              <a:rPr lang="ru-RU" sz="3200" b="1" dirty="0" smtClean="0"/>
              <a:t>чные прод</a:t>
            </a:r>
            <a:r>
              <a:rPr lang="ru-RU" sz="3200" b="1" dirty="0" smtClean="0">
                <a:solidFill>
                  <a:srgbClr val="FF0000"/>
                </a:solidFill>
              </a:rPr>
              <a:t>у</a:t>
            </a:r>
            <a:r>
              <a:rPr lang="ru-RU" sz="3200" b="1" dirty="0" smtClean="0"/>
              <a:t>кты</a:t>
            </a:r>
            <a:endParaRPr lang="ru-RU" sz="32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2214546" y="3000372"/>
            <a:ext cx="35618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вк</a:t>
            </a:r>
            <a:r>
              <a:rPr lang="ru-RU" sz="3200" b="1" dirty="0" smtClean="0">
                <a:solidFill>
                  <a:srgbClr val="FF0000"/>
                </a:solidFill>
              </a:rPr>
              <a:t>у</a:t>
            </a:r>
            <a:r>
              <a:rPr lang="ru-RU" sz="3200" b="1" dirty="0" smtClean="0"/>
              <a:t>сные прод</a:t>
            </a:r>
            <a:r>
              <a:rPr lang="ru-RU" sz="3200" b="1" dirty="0" smtClean="0">
                <a:solidFill>
                  <a:srgbClr val="FF0000"/>
                </a:solidFill>
              </a:rPr>
              <a:t>у</a:t>
            </a:r>
            <a:r>
              <a:rPr lang="ru-RU" sz="3200" b="1" dirty="0" smtClean="0"/>
              <a:t>кты</a:t>
            </a:r>
            <a:endParaRPr lang="ru-RU" sz="32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571604" y="928670"/>
            <a:ext cx="38118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пол</a:t>
            </a:r>
            <a:r>
              <a:rPr lang="ru-RU" sz="3200" b="1" dirty="0" smtClean="0">
                <a:solidFill>
                  <a:srgbClr val="FF0000"/>
                </a:solidFill>
              </a:rPr>
              <a:t>е</a:t>
            </a:r>
            <a:r>
              <a:rPr lang="ru-RU" sz="3200" b="1" dirty="0" smtClean="0"/>
              <a:t>зные прод</a:t>
            </a:r>
            <a:r>
              <a:rPr lang="ru-RU" sz="3200" b="1" dirty="0" smtClean="0">
                <a:solidFill>
                  <a:srgbClr val="FF0000"/>
                </a:solidFill>
              </a:rPr>
              <a:t>у</a:t>
            </a:r>
            <a:r>
              <a:rPr lang="ru-RU" sz="3200" b="1" dirty="0" smtClean="0"/>
              <a:t>кты</a:t>
            </a:r>
            <a:endParaRPr lang="ru-RU" sz="32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714348" y="2786058"/>
            <a:ext cx="343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rgbClr val="FF0000"/>
                </a:solidFill>
              </a:rPr>
              <a:t>а</a:t>
            </a:r>
            <a:endParaRPr lang="ru-RU" sz="2400" b="1" u="sng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29388" y="3143248"/>
            <a:ext cx="343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rgbClr val="FF0000"/>
                </a:solidFill>
              </a:rPr>
              <a:t>а</a:t>
            </a:r>
            <a:endParaRPr lang="ru-RU" sz="2400" b="1" u="sng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715140" y="1285860"/>
            <a:ext cx="343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rgbClr val="FF0000"/>
                </a:solidFill>
              </a:rPr>
              <a:t>а</a:t>
            </a:r>
            <a:endParaRPr lang="ru-RU" sz="2400" b="1" u="sng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214678" y="1857364"/>
            <a:ext cx="343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rgbClr val="FF0000"/>
                </a:solidFill>
              </a:rPr>
              <a:t>а</a:t>
            </a:r>
            <a:endParaRPr lang="ru-RU" sz="2400" b="1" u="sng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929190" y="2071678"/>
            <a:ext cx="343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rgbClr val="FF0000"/>
                </a:solidFill>
              </a:rPr>
              <a:t>а</a:t>
            </a:r>
            <a:endParaRPr lang="ru-RU" sz="2400" b="1" u="sng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072330" y="2071678"/>
            <a:ext cx="343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rgbClr val="FF0000"/>
                </a:solidFill>
              </a:rPr>
              <a:t>а</a:t>
            </a:r>
            <a:endParaRPr lang="ru-RU" sz="2400" b="1" u="sng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214810" y="2786058"/>
            <a:ext cx="343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rgbClr val="FF0000"/>
                </a:solidFill>
              </a:rPr>
              <a:t>а</a:t>
            </a:r>
            <a:endParaRPr lang="ru-RU" sz="2400" b="1" u="sng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857356" y="714356"/>
            <a:ext cx="343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rgbClr val="FF0000"/>
                </a:solidFill>
              </a:rPr>
              <a:t>а</a:t>
            </a:r>
            <a:endParaRPr lang="ru-RU" sz="2400" b="1" u="sng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857620" y="714356"/>
            <a:ext cx="343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rgbClr val="FF0000"/>
                </a:solidFill>
              </a:rPr>
              <a:t>а</a:t>
            </a:r>
            <a:endParaRPr lang="ru-RU" sz="2400" b="1" u="sng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14546" y="2786058"/>
            <a:ext cx="3561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u="sng" dirty="0" err="1" smtClean="0">
                <a:solidFill>
                  <a:srgbClr val="FF0000"/>
                </a:solidFill>
              </a:rPr>
              <a:t>ф</a:t>
            </a:r>
            <a:endParaRPr lang="ru-RU" sz="2000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Olga\Desktop\смайлики\1287806995_x_9348fcc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85728"/>
            <a:ext cx="947726" cy="1024019"/>
          </a:xfrm>
          <a:prstGeom prst="rect">
            <a:avLst/>
          </a:prstGeom>
          <a:noFill/>
        </p:spPr>
      </p:pic>
      <p:pic>
        <p:nvPicPr>
          <p:cNvPr id="3" name="Picture 4" descr="http://pedsovet.su/_ld/369/947154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19090" y="-89318"/>
            <a:ext cx="9263090" cy="694731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7358082" y="214290"/>
            <a:ext cx="15746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Орг. момент</a:t>
            </a:r>
            <a:endParaRPr lang="ru-RU" sz="2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786182" y="857232"/>
            <a:ext cx="32427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- Поздор</a:t>
            </a:r>
            <a:r>
              <a:rPr lang="ru-RU" sz="3200" b="1" dirty="0" smtClean="0">
                <a:solidFill>
                  <a:srgbClr val="FF0000"/>
                </a:solidFill>
              </a:rPr>
              <a:t>о</a:t>
            </a:r>
            <a:r>
              <a:rPr lang="ru-RU" sz="3200" b="1" dirty="0" smtClean="0"/>
              <a:t>вайся! </a:t>
            </a:r>
            <a:endParaRPr lang="ru-RU" sz="3200" b="1" dirty="0"/>
          </a:p>
        </p:txBody>
      </p:sp>
      <p:pic>
        <p:nvPicPr>
          <p:cNvPr id="6" name="Picture 2" descr="C:\Users\Olga\Desktop\смайлики\1287806995_x_9348fcc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14290"/>
            <a:ext cx="947726" cy="1024019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000232" y="1928802"/>
            <a:ext cx="58318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- Что ты сейч</a:t>
            </a:r>
            <a:r>
              <a:rPr lang="ru-RU" sz="3200" b="1" dirty="0" smtClean="0">
                <a:solidFill>
                  <a:srgbClr val="FF0000"/>
                </a:solidFill>
              </a:rPr>
              <a:t>а</a:t>
            </a:r>
            <a:r>
              <a:rPr lang="ru-RU" sz="3200" b="1" dirty="0" smtClean="0"/>
              <a:t>с б</a:t>
            </a:r>
            <a:r>
              <a:rPr lang="ru-RU" sz="3200" b="1" dirty="0" smtClean="0">
                <a:solidFill>
                  <a:srgbClr val="FF0000"/>
                </a:solidFill>
              </a:rPr>
              <a:t>у</a:t>
            </a:r>
            <a:r>
              <a:rPr lang="ru-RU" sz="3200" b="1" dirty="0" smtClean="0"/>
              <a:t>дешь д</a:t>
            </a:r>
            <a:r>
              <a:rPr lang="ru-RU" sz="3200" b="1" dirty="0" smtClean="0">
                <a:solidFill>
                  <a:srgbClr val="FF0000"/>
                </a:solidFill>
              </a:rPr>
              <a:t>е</a:t>
            </a:r>
            <a:r>
              <a:rPr lang="ru-RU" sz="3200" b="1" dirty="0" smtClean="0"/>
              <a:t>лать?</a:t>
            </a:r>
            <a:endParaRPr lang="ru-RU" sz="3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786050" y="2857496"/>
            <a:ext cx="3989618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Я б</a:t>
            </a:r>
            <a:r>
              <a:rPr lang="ru-RU" sz="3200" b="1" dirty="0" smtClean="0">
                <a:solidFill>
                  <a:srgbClr val="FF0000"/>
                </a:solidFill>
              </a:rPr>
              <a:t>у</a:t>
            </a:r>
            <a:r>
              <a:rPr lang="ru-RU" sz="3200" b="1" dirty="0" smtClean="0"/>
              <a:t>ду</a:t>
            </a:r>
          </a:p>
          <a:p>
            <a:r>
              <a:rPr lang="ru-RU" sz="3200" b="1" dirty="0" smtClean="0"/>
              <a:t>сл</a:t>
            </a:r>
            <a:r>
              <a:rPr lang="ru-RU" sz="3200" b="1" dirty="0" smtClean="0">
                <a:solidFill>
                  <a:srgbClr val="FF0000"/>
                </a:solidFill>
              </a:rPr>
              <a:t>у</a:t>
            </a:r>
            <a:r>
              <a:rPr lang="ru-RU" sz="3200" b="1" dirty="0" smtClean="0"/>
              <a:t>шать</a:t>
            </a:r>
          </a:p>
          <a:p>
            <a:r>
              <a:rPr lang="ru-RU" sz="3200" b="1" dirty="0" smtClean="0"/>
              <a:t>читать</a:t>
            </a:r>
          </a:p>
          <a:p>
            <a:r>
              <a:rPr lang="ru-RU" sz="3200" b="1" dirty="0" smtClean="0"/>
              <a:t>говор</a:t>
            </a:r>
            <a:r>
              <a:rPr lang="ru-RU" sz="3200" b="1" dirty="0" smtClean="0">
                <a:solidFill>
                  <a:srgbClr val="FF0000"/>
                </a:solidFill>
              </a:rPr>
              <a:t>и</a:t>
            </a:r>
            <a:r>
              <a:rPr lang="ru-RU" sz="3200" b="1" dirty="0" smtClean="0"/>
              <a:t>ть</a:t>
            </a:r>
          </a:p>
          <a:p>
            <a:r>
              <a:rPr lang="ru-RU" sz="3200" b="1" dirty="0" smtClean="0"/>
              <a:t>отвеч</a:t>
            </a:r>
            <a:r>
              <a:rPr lang="ru-RU" sz="3200" b="1" dirty="0" smtClean="0">
                <a:solidFill>
                  <a:srgbClr val="FF0000"/>
                </a:solidFill>
              </a:rPr>
              <a:t>а</a:t>
            </a:r>
            <a:r>
              <a:rPr lang="ru-RU" sz="3200" b="1" dirty="0" smtClean="0"/>
              <a:t>ть на вопр</a:t>
            </a:r>
            <a:r>
              <a:rPr lang="ru-RU" sz="3200" b="1" dirty="0" smtClean="0">
                <a:solidFill>
                  <a:srgbClr val="FF0000"/>
                </a:solidFill>
              </a:rPr>
              <a:t>о</a:t>
            </a:r>
            <a:r>
              <a:rPr lang="ru-RU" sz="3200" b="1" dirty="0" smtClean="0"/>
              <a:t>сы</a:t>
            </a:r>
            <a:endParaRPr lang="ru-RU" sz="3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286248" y="571480"/>
            <a:ext cx="357190" cy="461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u="sng" dirty="0" smtClean="0">
                <a:solidFill>
                  <a:srgbClr val="FF0000"/>
                </a:solidFill>
              </a:rPr>
              <a:t>а</a:t>
            </a:r>
            <a:endParaRPr lang="ru-RU" sz="2400" u="sng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29190" y="571480"/>
            <a:ext cx="357190" cy="461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u="sng" dirty="0" smtClean="0">
                <a:solidFill>
                  <a:srgbClr val="FF0000"/>
                </a:solidFill>
              </a:rPr>
              <a:t>а</a:t>
            </a:r>
            <a:endParaRPr lang="ru-RU" sz="2400" u="sng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00364" y="4143380"/>
            <a:ext cx="357190" cy="461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u="sng" dirty="0" smtClean="0">
                <a:solidFill>
                  <a:srgbClr val="FF0000"/>
                </a:solidFill>
              </a:rPr>
              <a:t>а</a:t>
            </a:r>
            <a:endParaRPr lang="ru-RU" sz="2400" u="sng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28992" y="4143380"/>
            <a:ext cx="357190" cy="461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u="sng" dirty="0" smtClean="0">
                <a:solidFill>
                  <a:srgbClr val="FF0000"/>
                </a:solidFill>
              </a:rPr>
              <a:t>а</a:t>
            </a:r>
            <a:endParaRPr lang="ru-RU" sz="2400" u="sng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857488" y="4643446"/>
            <a:ext cx="357190" cy="461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u="sng" dirty="0" smtClean="0">
                <a:solidFill>
                  <a:srgbClr val="FF0000"/>
                </a:solidFill>
              </a:rPr>
              <a:t>а</a:t>
            </a:r>
            <a:endParaRPr lang="ru-RU" sz="2400" u="sng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214942" y="4572008"/>
            <a:ext cx="357190" cy="461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u="sng" dirty="0" smtClean="0">
                <a:solidFill>
                  <a:srgbClr val="FF0000"/>
                </a:solidFill>
              </a:rPr>
              <a:t>а</a:t>
            </a:r>
            <a:endParaRPr lang="ru-RU" sz="2400" u="sng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143108" y="1571612"/>
            <a:ext cx="4042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u="sng" dirty="0" err="1" smtClean="0">
                <a:solidFill>
                  <a:srgbClr val="FF0000"/>
                </a:solidFill>
              </a:rPr>
              <a:t>ш</a:t>
            </a:r>
            <a:endParaRPr lang="ru-RU" sz="2400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9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Olga\Desktop\смайлики\1287806995_x_9348fcc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85728"/>
            <a:ext cx="947726" cy="1024019"/>
          </a:xfrm>
          <a:prstGeom prst="rect">
            <a:avLst/>
          </a:prstGeom>
          <a:noFill/>
        </p:spPr>
      </p:pic>
      <p:pic>
        <p:nvPicPr>
          <p:cNvPr id="3" name="Picture 4" descr="http://pedsovet.su/_ld/369/947154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19090" y="-89318"/>
            <a:ext cx="9263090" cy="694731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286380" y="285728"/>
            <a:ext cx="32135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Восприятие текста на слух</a:t>
            </a:r>
            <a:endParaRPr lang="ru-RU" sz="2000" b="1" dirty="0"/>
          </a:p>
        </p:txBody>
      </p:sp>
      <p:pic>
        <p:nvPicPr>
          <p:cNvPr id="5" name="Picture 2" descr="C:\Users\Olga\Desktop\смайлики\1287806995_x_9348fcc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290"/>
            <a:ext cx="947726" cy="1024019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85720" y="2357430"/>
            <a:ext cx="857256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/>
              <a:t>          На ферме много коров. Они живут в чистых </a:t>
            </a:r>
          </a:p>
          <a:p>
            <a:pPr algn="just"/>
            <a:r>
              <a:rPr lang="ru-RU" sz="2800" b="1" dirty="0" smtClean="0"/>
              <a:t>и светлых коровниках. Там лежит сухая солома. На ферме работают доярки. Они доят коров. Коровы дают много молока. Из молока получают разные полезные и вкусные продукты. Каждый день привозят в магазин молоко, сметану, масло, творог, кефир, сливки, ряженку.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pedsovet.su/_ld/369/947154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9090" y="-89318"/>
            <a:ext cx="9263090" cy="6947318"/>
          </a:xfrm>
          <a:prstGeom prst="rect">
            <a:avLst/>
          </a:prstGeom>
          <a:noFill/>
        </p:spPr>
      </p:pic>
      <p:pic>
        <p:nvPicPr>
          <p:cNvPr id="4" name="Picture 2" descr="C:\Users\Olga\Desktop\смайлики\1287806995_x_9348fcc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14290"/>
            <a:ext cx="947726" cy="102401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928926" y="357166"/>
            <a:ext cx="5833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Вставь пропущенные слова. Прочитай весь текст.</a:t>
            </a:r>
            <a:endParaRPr lang="ru-RU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57158" y="1285860"/>
            <a:ext cx="850112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/>
              <a:t>             На ферме много ______.  Они живут в чистых </a:t>
            </a:r>
          </a:p>
          <a:p>
            <a:pPr algn="just"/>
            <a:r>
              <a:rPr lang="ru-RU" sz="2800" b="1" dirty="0" smtClean="0"/>
              <a:t>и </a:t>
            </a:r>
            <a:r>
              <a:rPr lang="ru-RU" sz="2800" b="1" dirty="0" err="1" smtClean="0"/>
              <a:t>светлых___________</a:t>
            </a:r>
            <a:r>
              <a:rPr lang="ru-RU" sz="2800" b="1" dirty="0" smtClean="0"/>
              <a:t>  . Там лежит сухая солома. На ферме </a:t>
            </a:r>
            <a:r>
              <a:rPr lang="ru-RU" sz="2800" b="1" dirty="0" err="1" smtClean="0"/>
              <a:t>работают________</a:t>
            </a:r>
            <a:r>
              <a:rPr lang="ru-RU" sz="2800" b="1" dirty="0" smtClean="0"/>
              <a:t> . Они </a:t>
            </a:r>
            <a:r>
              <a:rPr lang="ru-RU" sz="2800" b="1" dirty="0" err="1" smtClean="0"/>
              <a:t>доят_____</a:t>
            </a:r>
            <a:r>
              <a:rPr lang="ru-RU" sz="2800" b="1" dirty="0" smtClean="0"/>
              <a:t>  . Коровы дают много молока. Из молока получают разные полезные и </a:t>
            </a:r>
            <a:r>
              <a:rPr lang="ru-RU" sz="2800" b="1" dirty="0" err="1" smtClean="0"/>
              <a:t>вкусные__________</a:t>
            </a:r>
            <a:r>
              <a:rPr lang="ru-RU" sz="2800" b="1" dirty="0" smtClean="0"/>
              <a:t>. Каждый день привозят в магазин молоко, сметану, </a:t>
            </a:r>
            <a:r>
              <a:rPr lang="ru-RU" sz="2800" b="1" dirty="0" err="1" smtClean="0"/>
              <a:t>масло,_______</a:t>
            </a:r>
            <a:r>
              <a:rPr lang="ru-RU" sz="2800" b="1" dirty="0" smtClean="0"/>
              <a:t>, _______, </a:t>
            </a:r>
            <a:r>
              <a:rPr lang="ru-RU" sz="2800" b="1" dirty="0" err="1" smtClean="0"/>
              <a:t>сливки,_________</a:t>
            </a:r>
            <a:r>
              <a:rPr lang="ru-RU" sz="2800" b="1" dirty="0" smtClean="0"/>
              <a:t> .</a:t>
            </a:r>
            <a:endParaRPr lang="ru-RU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928926" y="5929330"/>
            <a:ext cx="11321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коров</a:t>
            </a:r>
            <a:endParaRPr lang="ru-RU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285852" y="5500702"/>
            <a:ext cx="20827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коровниках</a:t>
            </a:r>
            <a:endParaRPr lang="ru-RU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1571604" y="5929330"/>
            <a:ext cx="13394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доярки</a:t>
            </a:r>
            <a:endParaRPr lang="ru-RU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7500958" y="5929330"/>
            <a:ext cx="11321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коров</a:t>
            </a:r>
            <a:endParaRPr lang="ru-RU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5572132" y="5929330"/>
            <a:ext cx="17318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продукты</a:t>
            </a:r>
            <a:endParaRPr lang="ru-RU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3643306" y="5500702"/>
            <a:ext cx="12634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творог</a:t>
            </a:r>
            <a:endParaRPr lang="ru-RU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4214810" y="5929330"/>
            <a:ext cx="11882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кефир</a:t>
            </a:r>
            <a:endParaRPr lang="ru-RU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5286380" y="5500702"/>
            <a:ext cx="15692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ряженку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2.6457E-6 L 0.12569 -0.6750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" y="-3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4.62535E-7 L 0.08802 -0.5497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" y="-2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017 0.02105 L 0.18698 -0.5492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8" y="-2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2.6457E-6 L -0.13004 -0.5492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" y="-2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2.6457E-6 L -0.14878 -0.43385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4" y="-2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4.62535E-7 L -0.22743 -0.24561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4" y="-1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8 -0.00023 L -0.1283 -0.30805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2" y="-1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4.62535E-7 L 0.0408 -0.24561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" y="-1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pedsovet.su/_ld/369/947154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9090" y="-89318"/>
            <a:ext cx="9263090" cy="6947318"/>
          </a:xfrm>
          <a:prstGeom prst="rect">
            <a:avLst/>
          </a:prstGeom>
          <a:noFill/>
        </p:spPr>
      </p:pic>
      <p:pic>
        <p:nvPicPr>
          <p:cNvPr id="3" name="Picture 2" descr="C:\Users\Olga\Desktop\смайлики\1287806995_x_9348fcc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357166"/>
            <a:ext cx="947726" cy="1024019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857356" y="642918"/>
            <a:ext cx="60007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Где жив</a:t>
            </a:r>
            <a:r>
              <a:rPr lang="ru-RU" sz="5400" b="1" dirty="0" smtClean="0">
                <a:solidFill>
                  <a:srgbClr val="FF0000"/>
                </a:solidFill>
              </a:rPr>
              <a:t>у</a:t>
            </a:r>
            <a:r>
              <a:rPr lang="ru-RU" sz="5400" b="1" dirty="0" smtClean="0"/>
              <a:t>т кор</a:t>
            </a:r>
            <a:r>
              <a:rPr lang="ru-RU" sz="5400" b="1" dirty="0" smtClean="0">
                <a:solidFill>
                  <a:srgbClr val="FF0000"/>
                </a:solidFill>
              </a:rPr>
              <a:t>о</a:t>
            </a:r>
            <a:r>
              <a:rPr lang="ru-RU" sz="5400" b="1" dirty="0" smtClean="0"/>
              <a:t>вы?</a:t>
            </a:r>
            <a:endParaRPr lang="ru-RU" sz="5400" b="1" dirty="0"/>
          </a:p>
        </p:txBody>
      </p:sp>
      <p:pic>
        <p:nvPicPr>
          <p:cNvPr id="7" name="Picture 2" descr="C:\Users\Olga\Desktop\молочная ферма\ферм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71670" y="1785926"/>
            <a:ext cx="4714908" cy="314020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0" y="5429264"/>
            <a:ext cx="90522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Он</a:t>
            </a:r>
            <a:r>
              <a:rPr lang="ru-RU" sz="3600" b="1" dirty="0" smtClean="0">
                <a:solidFill>
                  <a:srgbClr val="FF0000"/>
                </a:solidFill>
              </a:rPr>
              <a:t>и</a:t>
            </a:r>
            <a:r>
              <a:rPr lang="ru-RU" sz="3600" b="1" dirty="0" smtClean="0"/>
              <a:t> жив</a:t>
            </a:r>
            <a:r>
              <a:rPr lang="ru-RU" sz="3600" b="1" dirty="0" smtClean="0">
                <a:solidFill>
                  <a:srgbClr val="FF0000"/>
                </a:solidFill>
              </a:rPr>
              <a:t>у</a:t>
            </a:r>
            <a:r>
              <a:rPr lang="ru-RU" sz="3600" b="1" dirty="0" smtClean="0"/>
              <a:t>т в ч</a:t>
            </a:r>
            <a:r>
              <a:rPr lang="ru-RU" sz="3600" b="1" dirty="0" smtClean="0">
                <a:solidFill>
                  <a:srgbClr val="FF0000"/>
                </a:solidFill>
              </a:rPr>
              <a:t>и</a:t>
            </a:r>
            <a:r>
              <a:rPr lang="ru-RU" sz="3600" b="1" dirty="0" smtClean="0"/>
              <a:t>стых и св</a:t>
            </a:r>
            <a:r>
              <a:rPr lang="ru-RU" sz="3600" b="1" dirty="0" smtClean="0">
                <a:solidFill>
                  <a:srgbClr val="FF0000"/>
                </a:solidFill>
              </a:rPr>
              <a:t>е</a:t>
            </a:r>
            <a:r>
              <a:rPr lang="ru-RU" sz="3600" b="1" dirty="0" smtClean="0"/>
              <a:t>тлых кор</a:t>
            </a:r>
            <a:r>
              <a:rPr lang="ru-RU" sz="3600" b="1" dirty="0" smtClean="0">
                <a:solidFill>
                  <a:srgbClr val="FF0000"/>
                </a:solidFill>
              </a:rPr>
              <a:t>о</a:t>
            </a:r>
            <a:r>
              <a:rPr lang="ru-RU" sz="3600" b="1" dirty="0" smtClean="0"/>
              <a:t>вниках.</a:t>
            </a:r>
            <a:endParaRPr lang="ru-RU" sz="3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42844" y="5072074"/>
            <a:ext cx="343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rgbClr val="FF0000"/>
                </a:solidFill>
              </a:rPr>
              <a:t>а</a:t>
            </a:r>
            <a:endParaRPr lang="ru-RU" sz="2400" b="1" u="sng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00826" y="5143512"/>
            <a:ext cx="343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rgbClr val="FF0000"/>
                </a:solidFill>
              </a:rPr>
              <a:t>а</a:t>
            </a:r>
            <a:endParaRPr lang="ru-RU" sz="2400" b="1" u="sng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85984" y="5286388"/>
            <a:ext cx="36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>
                <a:solidFill>
                  <a:srgbClr val="FF0000"/>
                </a:solidFill>
              </a:rPr>
              <a:t>Ф</a:t>
            </a:r>
            <a:endParaRPr lang="ru-RU" b="1" u="sng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29256" y="428604"/>
            <a:ext cx="343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rgbClr val="FF0000"/>
                </a:solidFill>
              </a:rPr>
              <a:t>а</a:t>
            </a:r>
            <a:endParaRPr lang="ru-RU" sz="2400" b="1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/>
      <p:bldP spid="1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pedsovet.su/_ld/369/947154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9090" y="-89318"/>
            <a:ext cx="9263090" cy="6947318"/>
          </a:xfrm>
          <a:prstGeom prst="rect">
            <a:avLst/>
          </a:prstGeom>
          <a:noFill/>
        </p:spPr>
      </p:pic>
      <p:pic>
        <p:nvPicPr>
          <p:cNvPr id="3" name="Picture 2" descr="C:\Users\Olga\Desktop\смайлики\1287806995_x_9348fcc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357166"/>
            <a:ext cx="947726" cy="102401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285852" y="1285860"/>
            <a:ext cx="756521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Кто раб</a:t>
            </a:r>
            <a:r>
              <a:rPr lang="ru-RU" sz="5400" b="1" dirty="0" smtClean="0">
                <a:solidFill>
                  <a:srgbClr val="FF0000"/>
                </a:solidFill>
              </a:rPr>
              <a:t>о</a:t>
            </a:r>
            <a:r>
              <a:rPr lang="ru-RU" sz="5400" b="1" dirty="0" smtClean="0"/>
              <a:t>тает на ф</a:t>
            </a:r>
            <a:r>
              <a:rPr lang="ru-RU" sz="5400" b="1" dirty="0" smtClean="0">
                <a:solidFill>
                  <a:srgbClr val="FF0000"/>
                </a:solidFill>
              </a:rPr>
              <a:t>е</a:t>
            </a:r>
            <a:r>
              <a:rPr lang="ru-RU" sz="5400" b="1" dirty="0" smtClean="0"/>
              <a:t>рме?</a:t>
            </a:r>
            <a:endParaRPr lang="ru-RU" sz="5400" b="1" dirty="0"/>
          </a:p>
        </p:txBody>
      </p:sp>
      <p:pic>
        <p:nvPicPr>
          <p:cNvPr id="5" name="Picture 2" descr="C:\Users\Olga\Desktop\молочная ферма\доярка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86050" y="2357430"/>
            <a:ext cx="3714776" cy="299034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214678" y="5500702"/>
            <a:ext cx="289630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- До</a:t>
            </a:r>
            <a:r>
              <a:rPr lang="ru-RU" sz="5400" b="1" dirty="0" smtClean="0">
                <a:solidFill>
                  <a:srgbClr val="FF0000"/>
                </a:solidFill>
              </a:rPr>
              <a:t>я</a:t>
            </a:r>
            <a:r>
              <a:rPr lang="ru-RU" sz="5400" b="1" dirty="0" smtClean="0"/>
              <a:t>рки</a:t>
            </a:r>
            <a:endParaRPr lang="ru-RU" sz="5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143372" y="5357826"/>
            <a:ext cx="343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rgbClr val="FF0000"/>
                </a:solidFill>
              </a:rPr>
              <a:t>а</a:t>
            </a:r>
            <a:endParaRPr lang="ru-RU" sz="2400" b="1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pedsovet.su/_ld/369/947154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89318"/>
            <a:ext cx="9263090" cy="6947318"/>
          </a:xfrm>
          <a:prstGeom prst="rect">
            <a:avLst/>
          </a:prstGeom>
          <a:noFill/>
        </p:spPr>
      </p:pic>
      <p:pic>
        <p:nvPicPr>
          <p:cNvPr id="3" name="Picture 2" descr="C:\Users\Olga\Desktop\смайлики\1287806995_x_9348fcc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357166"/>
            <a:ext cx="947726" cy="102401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785918" y="785794"/>
            <a:ext cx="640649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Что д</a:t>
            </a:r>
            <a:r>
              <a:rPr lang="ru-RU" sz="5400" b="1" dirty="0" smtClean="0">
                <a:solidFill>
                  <a:srgbClr val="FF0000"/>
                </a:solidFill>
              </a:rPr>
              <a:t>е</a:t>
            </a:r>
            <a:r>
              <a:rPr lang="ru-RU" sz="5400" b="1" dirty="0" smtClean="0"/>
              <a:t>лают до</a:t>
            </a:r>
            <a:r>
              <a:rPr lang="ru-RU" sz="5400" b="1" dirty="0" smtClean="0">
                <a:solidFill>
                  <a:srgbClr val="FF0000"/>
                </a:solidFill>
              </a:rPr>
              <a:t>я</a:t>
            </a:r>
            <a:r>
              <a:rPr lang="ru-RU" sz="5400" b="1" dirty="0" smtClean="0"/>
              <a:t>рки?</a:t>
            </a:r>
            <a:endParaRPr lang="ru-RU" sz="5400" b="1" dirty="0"/>
          </a:p>
        </p:txBody>
      </p:sp>
      <p:pic>
        <p:nvPicPr>
          <p:cNvPr id="5" name="Picture 3" descr="C:\Users\Olga\Desktop\молочная ферма\доит молоко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24" y="2285992"/>
            <a:ext cx="3643690" cy="2643206"/>
          </a:xfrm>
          <a:prstGeom prst="rect">
            <a:avLst/>
          </a:prstGeom>
          <a:noFill/>
        </p:spPr>
      </p:pic>
      <p:pic>
        <p:nvPicPr>
          <p:cNvPr id="8" name="Picture 2" descr="C:\Users\Olga\Desktop\молочная ферма\дойка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628" y="2285992"/>
            <a:ext cx="2873352" cy="2643206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785918" y="5429264"/>
            <a:ext cx="553690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- </a:t>
            </a:r>
            <a:r>
              <a:rPr lang="ru-RU" sz="5400" b="1" dirty="0" smtClean="0">
                <a:solidFill>
                  <a:srgbClr val="FF0000"/>
                </a:solidFill>
              </a:rPr>
              <a:t>О</a:t>
            </a:r>
            <a:r>
              <a:rPr lang="ru-RU" sz="5400" b="1" dirty="0" smtClean="0"/>
              <a:t>ни д</a:t>
            </a:r>
            <a:r>
              <a:rPr lang="ru-RU" sz="5400" b="1" dirty="0" smtClean="0">
                <a:solidFill>
                  <a:srgbClr val="FF0000"/>
                </a:solidFill>
              </a:rPr>
              <a:t>о</a:t>
            </a:r>
            <a:r>
              <a:rPr lang="ru-RU" sz="5400" b="1" dirty="0" smtClean="0"/>
              <a:t>ят кор</a:t>
            </a:r>
            <a:r>
              <a:rPr lang="ru-RU" sz="5400" b="1" dirty="0" smtClean="0">
                <a:solidFill>
                  <a:srgbClr val="FF0000"/>
                </a:solidFill>
              </a:rPr>
              <a:t>о</a:t>
            </a:r>
            <a:r>
              <a:rPr lang="ru-RU" sz="5400" b="1" dirty="0" smtClean="0"/>
              <a:t>в.</a:t>
            </a:r>
            <a:endParaRPr lang="ru-RU" sz="5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857356" y="500042"/>
            <a:ext cx="4411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u="sng" dirty="0" err="1" smtClean="0">
                <a:solidFill>
                  <a:srgbClr val="FF0000"/>
                </a:solidFill>
              </a:rPr>
              <a:t>ш</a:t>
            </a:r>
            <a:endParaRPr lang="ru-RU" sz="2800" u="sng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857884" y="642918"/>
            <a:ext cx="343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rgbClr val="FF0000"/>
                </a:solidFill>
              </a:rPr>
              <a:t>а</a:t>
            </a:r>
            <a:endParaRPr lang="ru-RU" sz="2400" b="1" u="sng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85984" y="5143512"/>
            <a:ext cx="343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rgbClr val="FF0000"/>
                </a:solidFill>
              </a:rPr>
              <a:t>а</a:t>
            </a:r>
            <a:endParaRPr lang="ru-RU" sz="2400" b="1" u="sng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500694" y="5286388"/>
            <a:ext cx="343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rgbClr val="FF0000"/>
                </a:solidFill>
              </a:rPr>
              <a:t>а</a:t>
            </a:r>
            <a:endParaRPr lang="ru-RU" sz="2400" b="1" u="sng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572264" y="5357826"/>
            <a:ext cx="36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>
                <a:solidFill>
                  <a:srgbClr val="FF0000"/>
                </a:solidFill>
              </a:rPr>
              <a:t>Ф</a:t>
            </a:r>
            <a:endParaRPr lang="ru-RU" b="1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0" grpId="0"/>
      <p:bldP spid="11" grpId="0"/>
      <p:bldP spid="12" grpId="0"/>
      <p:bldP spid="1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pedsovet.su/_ld/369/947154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9090" y="0"/>
            <a:ext cx="9263090" cy="6947318"/>
          </a:xfrm>
          <a:prstGeom prst="rect">
            <a:avLst/>
          </a:prstGeom>
          <a:noFill/>
        </p:spPr>
      </p:pic>
      <p:pic>
        <p:nvPicPr>
          <p:cNvPr id="3" name="Picture 2" descr="C:\Users\Olga\Desktop\смайлики\1287806995_x_9348fcc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357166"/>
            <a:ext cx="947726" cy="102401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928794" y="857232"/>
            <a:ext cx="577626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Что да</a:t>
            </a:r>
            <a:r>
              <a:rPr lang="ru-RU" sz="5400" b="1" dirty="0" smtClean="0">
                <a:solidFill>
                  <a:srgbClr val="FF0000"/>
                </a:solidFill>
              </a:rPr>
              <a:t>ю</a:t>
            </a:r>
            <a:r>
              <a:rPr lang="ru-RU" sz="5400" b="1" dirty="0" smtClean="0"/>
              <a:t>т кор</a:t>
            </a:r>
            <a:r>
              <a:rPr lang="ru-RU" sz="5400" b="1" dirty="0" smtClean="0">
                <a:solidFill>
                  <a:srgbClr val="FF0000"/>
                </a:solidFill>
              </a:rPr>
              <a:t>о</a:t>
            </a:r>
            <a:r>
              <a:rPr lang="ru-RU" sz="5400" b="1" dirty="0" smtClean="0"/>
              <a:t>вы?</a:t>
            </a:r>
            <a:endParaRPr lang="ru-RU" sz="5400" b="1" dirty="0"/>
          </a:p>
        </p:txBody>
      </p:sp>
      <p:pic>
        <p:nvPicPr>
          <p:cNvPr id="5" name="Picture 3" descr="C:\Users\Olga\Desktop\молочная ферма\ферма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1928802"/>
            <a:ext cx="2235563" cy="324435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214414" y="5357826"/>
            <a:ext cx="70723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 Кор</a:t>
            </a:r>
            <a:r>
              <a:rPr lang="ru-RU" sz="5400" b="1" dirty="0" smtClean="0">
                <a:solidFill>
                  <a:srgbClr val="FF0000"/>
                </a:solidFill>
              </a:rPr>
              <a:t>о</a:t>
            </a:r>
            <a:r>
              <a:rPr lang="ru-RU" sz="5400" b="1" dirty="0" smtClean="0"/>
              <a:t>вы да</a:t>
            </a:r>
            <a:r>
              <a:rPr lang="ru-RU" sz="5400" b="1" dirty="0" smtClean="0">
                <a:solidFill>
                  <a:srgbClr val="FF0000"/>
                </a:solidFill>
              </a:rPr>
              <a:t>ю</a:t>
            </a:r>
            <a:r>
              <a:rPr lang="ru-RU" sz="5400" b="1" dirty="0" smtClean="0"/>
              <a:t>т молок</a:t>
            </a:r>
            <a:r>
              <a:rPr lang="ru-RU" sz="5400" b="1" dirty="0" smtClean="0">
                <a:solidFill>
                  <a:srgbClr val="FF0000"/>
                </a:solidFill>
              </a:rPr>
              <a:t>о</a:t>
            </a:r>
            <a:r>
              <a:rPr lang="ru-RU" sz="5400" b="1" dirty="0" smtClean="0"/>
              <a:t>. </a:t>
            </a:r>
            <a:endParaRPr lang="ru-RU" sz="5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286380" y="714356"/>
            <a:ext cx="343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rgbClr val="FF0000"/>
                </a:solidFill>
              </a:rPr>
              <a:t>а</a:t>
            </a:r>
            <a:endParaRPr lang="ru-RU" sz="2400" b="1" u="sng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28794" y="5214950"/>
            <a:ext cx="343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rgbClr val="FF0000"/>
                </a:solidFill>
              </a:rPr>
              <a:t>а</a:t>
            </a:r>
            <a:endParaRPr lang="ru-RU" sz="2400" b="1" u="sng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43636" y="5214950"/>
            <a:ext cx="343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rgbClr val="FF0000"/>
                </a:solidFill>
              </a:rPr>
              <a:t>а</a:t>
            </a:r>
            <a:endParaRPr lang="ru-RU" sz="2400" b="1" u="sng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58016" y="5214950"/>
            <a:ext cx="343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rgbClr val="FF0000"/>
                </a:solidFill>
              </a:rPr>
              <a:t>а</a:t>
            </a:r>
            <a:endParaRPr lang="ru-RU" sz="2400" b="1" u="sng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000232" y="500042"/>
            <a:ext cx="4411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u="sng" dirty="0" err="1" smtClean="0">
                <a:solidFill>
                  <a:srgbClr val="FF0000"/>
                </a:solidFill>
              </a:rPr>
              <a:t>ш</a:t>
            </a:r>
            <a:endParaRPr lang="ru-RU" sz="2800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pedsovet.su/_ld/369/947154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9090" y="0"/>
            <a:ext cx="9263090" cy="6947318"/>
          </a:xfrm>
          <a:prstGeom prst="rect">
            <a:avLst/>
          </a:prstGeom>
          <a:noFill/>
        </p:spPr>
      </p:pic>
      <p:pic>
        <p:nvPicPr>
          <p:cNvPr id="3" name="Picture 2" descr="C:\Users\Olga\Desktop\смайлики\1287806995_x_9348fcc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357166"/>
            <a:ext cx="947726" cy="102401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214414" y="857232"/>
            <a:ext cx="730308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Что д</a:t>
            </a:r>
            <a:r>
              <a:rPr lang="ru-RU" sz="5400" b="1" dirty="0" smtClean="0">
                <a:solidFill>
                  <a:srgbClr val="FF0000"/>
                </a:solidFill>
              </a:rPr>
              <a:t>е</a:t>
            </a:r>
            <a:r>
              <a:rPr lang="ru-RU" sz="5400" b="1" dirty="0" smtClean="0"/>
              <a:t>лают из молок</a:t>
            </a:r>
            <a:r>
              <a:rPr lang="ru-RU" sz="5400" b="1" dirty="0" smtClean="0">
                <a:solidFill>
                  <a:srgbClr val="FF0000"/>
                </a:solidFill>
              </a:rPr>
              <a:t>а</a:t>
            </a:r>
            <a:r>
              <a:rPr lang="ru-RU" sz="5400" b="1" dirty="0" smtClean="0"/>
              <a:t>?</a:t>
            </a:r>
            <a:endParaRPr lang="ru-RU" sz="5400" b="1" dirty="0"/>
          </a:p>
        </p:txBody>
      </p:sp>
      <p:pic>
        <p:nvPicPr>
          <p:cNvPr id="5" name="Picture 2" descr="C:\Users\Olga\Desktop\молочная ферма\молоч продукты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71670" y="1785926"/>
            <a:ext cx="4856221" cy="303790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85786" y="4929198"/>
            <a:ext cx="778674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 </a:t>
            </a:r>
            <a:r>
              <a:rPr lang="ru-RU" sz="5400" b="1" dirty="0" smtClean="0"/>
              <a:t>Пол</a:t>
            </a:r>
            <a:r>
              <a:rPr lang="ru-RU" sz="5400" b="1" dirty="0" smtClean="0">
                <a:solidFill>
                  <a:srgbClr val="FF0000"/>
                </a:solidFill>
              </a:rPr>
              <a:t>е</a:t>
            </a:r>
            <a:r>
              <a:rPr lang="ru-RU" sz="5400" b="1" dirty="0" smtClean="0"/>
              <a:t>зные и вк</a:t>
            </a:r>
            <a:r>
              <a:rPr lang="ru-RU" sz="5400" b="1" dirty="0" smtClean="0">
                <a:solidFill>
                  <a:srgbClr val="FF0000"/>
                </a:solidFill>
              </a:rPr>
              <a:t>у</a:t>
            </a:r>
            <a:r>
              <a:rPr lang="ru-RU" sz="5400" b="1" dirty="0" smtClean="0"/>
              <a:t>сные       прод</a:t>
            </a:r>
            <a:r>
              <a:rPr lang="ru-RU" sz="5400" b="1" dirty="0" smtClean="0">
                <a:solidFill>
                  <a:srgbClr val="FF0000"/>
                </a:solidFill>
              </a:rPr>
              <a:t>у</a:t>
            </a:r>
            <a:r>
              <a:rPr lang="ru-RU" sz="5400" b="1" dirty="0" smtClean="0"/>
              <a:t>кты.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357290" y="500042"/>
            <a:ext cx="4411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u="sng" dirty="0" err="1" smtClean="0">
                <a:solidFill>
                  <a:srgbClr val="FF0000"/>
                </a:solidFill>
              </a:rPr>
              <a:t>ш</a:t>
            </a:r>
            <a:endParaRPr lang="ru-RU" sz="2800" u="sng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15074" y="714356"/>
            <a:ext cx="343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rgbClr val="FF0000"/>
                </a:solidFill>
              </a:rPr>
              <a:t>а</a:t>
            </a:r>
            <a:endParaRPr lang="ru-RU" sz="2400" b="1" u="sng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000892" y="714356"/>
            <a:ext cx="343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rgbClr val="FF0000"/>
                </a:solidFill>
              </a:rPr>
              <a:t>а</a:t>
            </a:r>
            <a:endParaRPr lang="ru-RU" sz="2400" b="1" u="sng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071670" y="4786322"/>
            <a:ext cx="343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rgbClr val="FF0000"/>
                </a:solidFill>
              </a:rPr>
              <a:t>а</a:t>
            </a:r>
            <a:endParaRPr lang="ru-RU" sz="2400" b="1" u="sng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857620" y="5643578"/>
            <a:ext cx="343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rgbClr val="FF0000"/>
                </a:solidFill>
              </a:rPr>
              <a:t>а</a:t>
            </a:r>
            <a:endParaRPr lang="ru-RU" sz="2400" b="1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  <p:bldP spid="11" grpId="0"/>
      <p:bldP spid="1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pedsovet.su/_ld/369/947154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9090" y="-89318"/>
            <a:ext cx="9263090" cy="6947318"/>
          </a:xfrm>
          <a:prstGeom prst="rect">
            <a:avLst/>
          </a:prstGeom>
          <a:noFill/>
        </p:spPr>
      </p:pic>
      <p:pic>
        <p:nvPicPr>
          <p:cNvPr id="3" name="Picture 2" descr="C:\Users\Olga\Desktop\смайлики\1287806995_x_9348fcc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357166"/>
            <a:ext cx="947726" cy="102401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500166" y="285728"/>
            <a:ext cx="7858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Как</a:t>
            </a:r>
            <a:r>
              <a:rPr lang="ru-RU" sz="3600" b="1" dirty="0" smtClean="0">
                <a:solidFill>
                  <a:srgbClr val="FF0000"/>
                </a:solidFill>
              </a:rPr>
              <a:t>и</a:t>
            </a:r>
            <a:r>
              <a:rPr lang="ru-RU" sz="3600" b="1" dirty="0" smtClean="0"/>
              <a:t>е прод</a:t>
            </a:r>
            <a:r>
              <a:rPr lang="ru-RU" sz="3600" b="1" dirty="0" smtClean="0">
                <a:solidFill>
                  <a:srgbClr val="FF0000"/>
                </a:solidFill>
              </a:rPr>
              <a:t>у</a:t>
            </a:r>
            <a:r>
              <a:rPr lang="ru-RU" sz="3600" b="1" dirty="0" smtClean="0"/>
              <a:t>кты делают  из молока?</a:t>
            </a:r>
            <a:endParaRPr lang="ru-RU" sz="4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00002" y="3857628"/>
            <a:ext cx="864399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М</a:t>
            </a:r>
            <a:r>
              <a:rPr lang="ru-RU" sz="5400" b="1" dirty="0" smtClean="0">
                <a:solidFill>
                  <a:srgbClr val="FF0000"/>
                </a:solidFill>
              </a:rPr>
              <a:t>а</a:t>
            </a:r>
            <a:r>
              <a:rPr lang="ru-RU" sz="5400" b="1" dirty="0" smtClean="0"/>
              <a:t>сло,  сыр, смет</a:t>
            </a:r>
            <a:r>
              <a:rPr lang="ru-RU" sz="5400" b="1" dirty="0" smtClean="0">
                <a:solidFill>
                  <a:srgbClr val="FF0000"/>
                </a:solidFill>
              </a:rPr>
              <a:t>а</a:t>
            </a:r>
            <a:r>
              <a:rPr lang="ru-RU" sz="5400" b="1" dirty="0" smtClean="0"/>
              <a:t>ну, твор</a:t>
            </a:r>
            <a:r>
              <a:rPr lang="ru-RU" sz="5400" b="1" dirty="0" smtClean="0">
                <a:solidFill>
                  <a:srgbClr val="FF0000"/>
                </a:solidFill>
              </a:rPr>
              <a:t>о</a:t>
            </a:r>
            <a:r>
              <a:rPr lang="ru-RU" sz="5400" b="1" dirty="0" smtClean="0"/>
              <a:t>г, кеф</a:t>
            </a:r>
            <a:r>
              <a:rPr lang="ru-RU" sz="5400" b="1" dirty="0" smtClean="0">
                <a:solidFill>
                  <a:srgbClr val="FF0000"/>
                </a:solidFill>
              </a:rPr>
              <a:t>и</a:t>
            </a:r>
            <a:r>
              <a:rPr lang="ru-RU" sz="5400" b="1" dirty="0" smtClean="0"/>
              <a:t>р, сл</a:t>
            </a:r>
            <a:r>
              <a:rPr lang="ru-RU" sz="5400" b="1" dirty="0" smtClean="0">
                <a:solidFill>
                  <a:srgbClr val="FF0000"/>
                </a:solidFill>
              </a:rPr>
              <a:t>и</a:t>
            </a:r>
            <a:r>
              <a:rPr lang="ru-RU" sz="5400" b="1" dirty="0" smtClean="0"/>
              <a:t>вки, р</a:t>
            </a:r>
            <a:r>
              <a:rPr lang="ru-RU" sz="5400" b="1" dirty="0" smtClean="0">
                <a:solidFill>
                  <a:srgbClr val="FF0000"/>
                </a:solidFill>
              </a:rPr>
              <a:t>я</a:t>
            </a:r>
            <a:r>
              <a:rPr lang="ru-RU" sz="5400" b="1" dirty="0" smtClean="0"/>
              <a:t>женку, й</a:t>
            </a:r>
            <a:r>
              <a:rPr lang="ru-RU" sz="5400" b="1" dirty="0" smtClean="0">
                <a:solidFill>
                  <a:srgbClr val="FF0000"/>
                </a:solidFill>
              </a:rPr>
              <a:t>о</a:t>
            </a:r>
            <a:r>
              <a:rPr lang="ru-RU" sz="5400" b="1" dirty="0" smtClean="0"/>
              <a:t>гурт.</a:t>
            </a:r>
          </a:p>
        </p:txBody>
      </p:sp>
      <p:pic>
        <p:nvPicPr>
          <p:cNvPr id="9" name="Рисунок 37" descr="i?id=434191687-05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2571744"/>
            <a:ext cx="991561" cy="1004960"/>
          </a:xfrm>
          <a:prstGeom prst="rect">
            <a:avLst/>
          </a:prstGeom>
          <a:noFill/>
        </p:spPr>
      </p:pic>
      <p:pic>
        <p:nvPicPr>
          <p:cNvPr id="10" name="Рисунок 29" descr="i?id=87165764-39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43834" y="1142984"/>
            <a:ext cx="1071570" cy="1071570"/>
          </a:xfrm>
          <a:prstGeom prst="rect">
            <a:avLst/>
          </a:prstGeom>
          <a:noFill/>
        </p:spPr>
      </p:pic>
      <p:pic>
        <p:nvPicPr>
          <p:cNvPr id="12" name="Picture 6" descr="10 &amp;scy;&amp;acy;&amp;mcy;&amp;ycy;&amp;khcy; &amp;pcy;&amp;acy;&amp;rcy;&amp;acy;&amp;dcy;&amp;ocy;&amp;kcy;&amp;scy;&amp;acy;&amp;lcy;&amp;softcy;&amp;ncy;&amp;ycy;&amp;khcy; &amp;pcy;&amp;rcy;&amp;ocy;&amp;dcy;&amp;ucy;&amp;kcy;&amp;tcy;&amp;ocy;&amp;vcy; &amp;vcy;&amp;zcy;&amp;gcy;&amp;lcy;&amp;yacy;&amp;dcy;34.&amp;rcy;&amp;fcy; - &amp;Ncy;&amp;ocy;&amp;vcy;&amp;ocy;&amp;scy;&amp;tcy;&amp;icy; &amp;Mcy;&amp;icy;&amp;khcy;&amp;acy;&amp;jcy;&amp;lcy;&amp;ocy;&amp;vcy;&amp;kcy;&amp;icy;, &amp;Vcy;&amp;ocy;&amp;lcy;&amp;gcy;&amp;ocy;&amp;gcy;&amp;rcy;&amp;acy;&amp;dcy;&amp;scy;&amp;kcy;&amp;ocy;&amp;jcy; &amp;ocy;&amp;bcy;&amp;lcy;&amp;acy;&amp;scy;&amp;tcy;&amp;icy;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57554" y="1928802"/>
            <a:ext cx="1340763" cy="1786370"/>
          </a:xfrm>
          <a:prstGeom prst="rect">
            <a:avLst/>
          </a:prstGeom>
          <a:noFill/>
        </p:spPr>
      </p:pic>
      <p:pic>
        <p:nvPicPr>
          <p:cNvPr id="13" name="Рисунок 35" descr="i?id=465317758-43-72&amp;n=2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643570" y="1500174"/>
            <a:ext cx="1099769" cy="928694"/>
          </a:xfrm>
          <a:prstGeom prst="rect">
            <a:avLst/>
          </a:prstGeom>
          <a:noFill/>
        </p:spPr>
      </p:pic>
      <p:pic>
        <p:nvPicPr>
          <p:cNvPr id="38914" name="Picture 2" descr="&amp;Scy;&amp;ocy;&amp;ncy;&amp;ncy;&amp;icy;&amp;kcy;&amp;icy; - &amp;Scy;&amp;mcy;&amp;iecy;&amp;tcy;&amp;acy;&amp;ncy;&amp;acy;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643042" y="2643182"/>
            <a:ext cx="1050138" cy="1166820"/>
          </a:xfrm>
          <a:prstGeom prst="rect">
            <a:avLst/>
          </a:prstGeom>
          <a:noFill/>
        </p:spPr>
      </p:pic>
      <p:pic>
        <p:nvPicPr>
          <p:cNvPr id="38916" name="Picture 4" descr="&amp;scy;&amp;ycy;&amp;rcy; &amp;mcy;&amp;acy;&amp;scy;&amp;lcy;&amp;ocy; &amp;tcy;&amp;vcy;&amp;ocy;&amp;rcy;&amp;ocy;&amp;gcy; &amp;scy;&amp;mcy;&amp;iecy;&amp;tcy;&amp;acy;&amp;ncy;&amp;acy; &amp;mcy;&amp;ocy;&amp;lcy;&amp;ocy;&amp;kcy;&amp;ocy; &amp;kcy;&amp;iecy;&amp;fcy;&amp;icy;&amp;rcy; &amp;jcy;&amp;ocy;&amp;gcy;&amp;ucy;&amp;rcy;&amp;tcy; &amp;pcy;&amp;rcy;&amp;ocy;&amp;dcy;&amp;acy;&amp;mcy; &amp;vcy; &amp;Ocy;&amp;dcy;&amp;iecy;&amp;scy;&amp;scy;&amp;acy;, &amp;Ucy;&amp;kcy;&amp;rcy;&amp;acy;&amp;icy;&amp;ncy;&amp;acy;.(&amp;kcy;&amp;ucy;&amp;pcy;&amp;icy;&amp;tcy;&amp;softcy;, &amp;kcy;&amp;ucy;&amp;pcy;&amp;lcy;&amp;yucy;) - &amp;Mcy;&amp;ocy;&amp;lcy;&amp;ocy;&amp;kcy;&amp;ocy; &amp;icy; &amp;mcy;&amp;ocy;&amp;lcy;&amp;ocy;&amp;chcy;&amp;ncy;&amp;ycy;&amp;iecy; &amp;pcy;&amp;rcy;&amp;ocy;&amp;dcy;&amp;ucy;&amp;kcy;&amp;tcy;&amp;ycy; &amp;ncy;&amp;acy; commercial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500826" y="2643182"/>
            <a:ext cx="1664012" cy="1484811"/>
          </a:xfrm>
          <a:prstGeom prst="rect">
            <a:avLst/>
          </a:prstGeom>
          <a:noFill/>
        </p:spPr>
      </p:pic>
      <p:pic>
        <p:nvPicPr>
          <p:cNvPr id="16" name="Picture 4" descr="&amp;Pcy;&amp;rcy;&amp;ocy;&amp;icy;&amp;zcy;&amp;vcy;&amp;ocy;&amp;dcy;&amp;scy;&amp;tcy;&amp;vcy;&amp;ocy; &amp;mcy;&amp;ocy;&amp;lcy;&amp;ocy;&amp;chcy;&amp;ncy;&amp;ocy;&amp;jcy; &amp;pcy;&amp;rcy;&amp;ocy;&amp;dcy;&amp;ucy;&amp;kcy;&amp;tscy;&amp;icy;&amp;iecy;&amp;jcy; &amp;Scy;&amp;acy;&amp;vcy;&amp;ucy;&amp;shcy;&amp;kcy;&amp;icy;&amp;ncy; &amp;pcy;&amp;rcy;&amp;ocy;&amp;dcy;&amp;ucy;&amp;kcy;&amp;tcy;: &amp;pcy;&amp;rcy;&amp;ocy;&amp;dcy;&amp;ucy;&amp;kcy;&amp;tscy;&amp;icy;&amp;yacy;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857752" y="2643182"/>
            <a:ext cx="1611346" cy="1071570"/>
          </a:xfrm>
          <a:prstGeom prst="rect">
            <a:avLst/>
          </a:prstGeom>
          <a:noFill/>
        </p:spPr>
      </p:pic>
      <p:pic>
        <p:nvPicPr>
          <p:cNvPr id="38918" name="Picture 6" descr="&amp;Kcy;&amp;ucy;&amp;rcy;&amp;ncy;&amp;icy;&amp;kcy; &amp;Scy; &amp;Pcy;&amp;iecy;&amp;rcy;&amp;chcy;&amp;icy;&amp;kcy;&amp;ocy;&amp;mcy; &amp;icy; &amp;Icy;&amp;zcy;&amp;yucy;&amp;mcy;&amp;icy;&amp;ncy;&amp;kcy;&amp;ocy;&amp;jcy;!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285851" y="1285860"/>
            <a:ext cx="1712599" cy="1143008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2214546" y="3714752"/>
            <a:ext cx="343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rgbClr val="FF0000"/>
                </a:solidFill>
              </a:rPr>
              <a:t>а</a:t>
            </a:r>
            <a:endParaRPr lang="ru-RU" sz="2400" b="1" u="sng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14414" y="4572008"/>
            <a:ext cx="343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rgbClr val="FF0000"/>
                </a:solidFill>
              </a:rPr>
              <a:t>а</a:t>
            </a:r>
            <a:endParaRPr lang="ru-RU" sz="2400" b="1" u="sng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357950" y="4643446"/>
            <a:ext cx="362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u="sng" dirty="0" smtClean="0">
                <a:solidFill>
                  <a:srgbClr val="FF0000"/>
                </a:solidFill>
              </a:rPr>
              <a:t>Ф</a:t>
            </a:r>
            <a:endParaRPr lang="ru-RU" b="1" u="sng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929190" y="142852"/>
            <a:ext cx="343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rgbClr val="FF0000"/>
                </a:solidFill>
              </a:rPr>
              <a:t>а</a:t>
            </a:r>
            <a:endParaRPr lang="ru-RU" sz="2400" b="1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14" grpId="0"/>
      <p:bldP spid="15" grpId="0"/>
      <p:bldP spid="1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pedsovet.su/_ld/369/947154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89318"/>
            <a:ext cx="9263090" cy="6947318"/>
          </a:xfrm>
          <a:prstGeom prst="rect">
            <a:avLst/>
          </a:prstGeom>
          <a:noFill/>
        </p:spPr>
      </p:pic>
      <p:pic>
        <p:nvPicPr>
          <p:cNvPr id="3" name="Picture 2" descr="C:\Users\Olga\Desktop\смайлики\1287806995_x_9348fcc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357166"/>
            <a:ext cx="947726" cy="1024019"/>
          </a:xfrm>
          <a:prstGeom prst="rect">
            <a:avLst/>
          </a:prstGeom>
          <a:noFill/>
        </p:spPr>
      </p:pic>
      <p:pic>
        <p:nvPicPr>
          <p:cNvPr id="4" name="Picture 2" descr="C:\Users\Olga\Desktop\молочная ферма\в магазине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2357430"/>
            <a:ext cx="3714776" cy="2786082"/>
          </a:xfrm>
          <a:prstGeom prst="rect">
            <a:avLst/>
          </a:prstGeom>
          <a:noFill/>
        </p:spPr>
      </p:pic>
      <p:pic>
        <p:nvPicPr>
          <p:cNvPr id="5" name="Picture 2" descr="C:\Users\Olga\Desktop\молочная ферма\магазин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57752" y="2357430"/>
            <a:ext cx="3810058" cy="285754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357258" y="285728"/>
            <a:ext cx="778674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/>
              <a:t>Где прода</a:t>
            </a:r>
            <a:r>
              <a:rPr lang="ru-RU" sz="5400" b="1" dirty="0" smtClean="0">
                <a:solidFill>
                  <a:srgbClr val="FF0000"/>
                </a:solidFill>
              </a:rPr>
              <a:t>ю</a:t>
            </a:r>
            <a:r>
              <a:rPr lang="ru-RU" sz="5400" b="1" dirty="0" smtClean="0"/>
              <a:t>т мол</a:t>
            </a:r>
            <a:r>
              <a:rPr lang="ru-RU" sz="5400" b="1" dirty="0" smtClean="0">
                <a:solidFill>
                  <a:srgbClr val="FF0000"/>
                </a:solidFill>
              </a:rPr>
              <a:t>о</a:t>
            </a:r>
            <a:r>
              <a:rPr lang="ru-RU" sz="5400" b="1" dirty="0" smtClean="0"/>
              <a:t>чные прод</a:t>
            </a:r>
            <a:r>
              <a:rPr lang="ru-RU" sz="5400" b="1" dirty="0" smtClean="0">
                <a:solidFill>
                  <a:srgbClr val="FF0000"/>
                </a:solidFill>
              </a:rPr>
              <a:t>у</a:t>
            </a:r>
            <a:r>
              <a:rPr lang="ru-RU" sz="5400" b="1" dirty="0" smtClean="0"/>
              <a:t>кты?</a:t>
            </a:r>
            <a:endParaRPr lang="ru-RU" sz="5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857488" y="5429264"/>
            <a:ext cx="392126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 </a:t>
            </a:r>
            <a:r>
              <a:rPr lang="ru-RU" sz="5400" b="1" dirty="0" smtClean="0"/>
              <a:t>В магаз</a:t>
            </a:r>
            <a:r>
              <a:rPr lang="ru-RU" sz="5400" b="1" dirty="0" smtClean="0">
                <a:solidFill>
                  <a:srgbClr val="FF0000"/>
                </a:solidFill>
              </a:rPr>
              <a:t>и</a:t>
            </a:r>
            <a:r>
              <a:rPr lang="ru-RU" sz="5400" b="1" dirty="0" smtClean="0"/>
              <a:t>не.</a:t>
            </a:r>
            <a:endParaRPr lang="ru-RU" sz="5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643306" y="142852"/>
            <a:ext cx="343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rgbClr val="FF0000"/>
                </a:solidFill>
              </a:rPr>
              <a:t>а</a:t>
            </a:r>
            <a:endParaRPr lang="ru-RU" sz="2400" b="1" u="sng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43636" y="214290"/>
            <a:ext cx="343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rgbClr val="FF0000"/>
                </a:solidFill>
              </a:rPr>
              <a:t>а</a:t>
            </a:r>
            <a:endParaRPr lang="ru-RU" sz="2400" b="1" u="sng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357686" y="1000108"/>
            <a:ext cx="343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rgbClr val="FF0000"/>
                </a:solidFill>
              </a:rPr>
              <a:t>а</a:t>
            </a:r>
            <a:endParaRPr lang="ru-RU" sz="2400" b="1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pedsovet.su/_ld/369/947154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9090" y="-89318"/>
            <a:ext cx="9263090" cy="6947318"/>
          </a:xfrm>
          <a:prstGeom prst="rect">
            <a:avLst/>
          </a:prstGeom>
          <a:noFill/>
        </p:spPr>
      </p:pic>
      <p:pic>
        <p:nvPicPr>
          <p:cNvPr id="3" name="Picture 2" descr="C:\Users\Olga\Desktop\смайлики\1287806995_x_9348fcc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14290"/>
            <a:ext cx="947726" cy="102401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000496" y="428604"/>
            <a:ext cx="17379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Диалог </a:t>
            </a:r>
            <a:endParaRPr lang="ru-RU" sz="3600" b="1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480" y="357166"/>
            <a:ext cx="965922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15140" y="357166"/>
            <a:ext cx="767502" cy="16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285720" y="2143116"/>
            <a:ext cx="32643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- Ты был на ф</a:t>
            </a:r>
            <a:r>
              <a:rPr lang="ru-RU" sz="2800" b="1" dirty="0" smtClean="0">
                <a:solidFill>
                  <a:srgbClr val="FF0000"/>
                </a:solidFill>
              </a:rPr>
              <a:t>е</a:t>
            </a:r>
            <a:r>
              <a:rPr lang="ru-RU" sz="2800" b="1" dirty="0" smtClean="0"/>
              <a:t>рме?</a:t>
            </a:r>
            <a:endParaRPr lang="ru-RU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500694" y="2143116"/>
            <a:ext cx="23223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- Нет, не был.</a:t>
            </a:r>
            <a:endParaRPr lang="ru-RU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14282" y="2571744"/>
            <a:ext cx="37734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- Кто жив</a:t>
            </a:r>
            <a:r>
              <a:rPr lang="ru-RU" sz="2800" b="1" dirty="0" smtClean="0">
                <a:solidFill>
                  <a:srgbClr val="FF0000"/>
                </a:solidFill>
              </a:rPr>
              <a:t>ё</a:t>
            </a:r>
            <a:r>
              <a:rPr lang="ru-RU" sz="2800" b="1" dirty="0" smtClean="0"/>
              <a:t>т на ф</a:t>
            </a:r>
            <a:r>
              <a:rPr lang="ru-RU" sz="2800" b="1" dirty="0" smtClean="0">
                <a:solidFill>
                  <a:srgbClr val="FF0000"/>
                </a:solidFill>
              </a:rPr>
              <a:t>е</a:t>
            </a:r>
            <a:r>
              <a:rPr lang="ru-RU" sz="2800" b="1" dirty="0" smtClean="0"/>
              <a:t>рме?</a:t>
            </a:r>
            <a:endParaRPr lang="ru-RU" sz="2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500694" y="2571744"/>
            <a:ext cx="33578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- Там жив</a:t>
            </a:r>
            <a:r>
              <a:rPr lang="ru-RU" sz="2800" b="1" dirty="0" smtClean="0">
                <a:solidFill>
                  <a:srgbClr val="FF0000"/>
                </a:solidFill>
              </a:rPr>
              <a:t>у</a:t>
            </a:r>
            <a:r>
              <a:rPr lang="ru-RU" sz="2800" b="1" dirty="0" smtClean="0"/>
              <a:t>т кор</a:t>
            </a:r>
            <a:r>
              <a:rPr lang="ru-RU" sz="2800" b="1" dirty="0" smtClean="0">
                <a:solidFill>
                  <a:srgbClr val="FF0000"/>
                </a:solidFill>
              </a:rPr>
              <a:t>о</a:t>
            </a:r>
            <a:r>
              <a:rPr lang="ru-RU" sz="2800" b="1" dirty="0" smtClean="0"/>
              <a:t>вы.</a:t>
            </a:r>
            <a:endParaRPr lang="ru-RU" sz="28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14282" y="3000372"/>
            <a:ext cx="33922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- Где жив</a:t>
            </a:r>
            <a:r>
              <a:rPr lang="ru-RU" sz="2800" b="1" dirty="0" smtClean="0">
                <a:solidFill>
                  <a:srgbClr val="FF0000"/>
                </a:solidFill>
              </a:rPr>
              <a:t>у</a:t>
            </a:r>
            <a:r>
              <a:rPr lang="ru-RU" sz="2800" b="1" dirty="0" smtClean="0"/>
              <a:t>т коровы?</a:t>
            </a:r>
            <a:endParaRPr lang="ru-RU" sz="2800" b="1" dirty="0"/>
          </a:p>
        </p:txBody>
      </p:sp>
      <p:pic>
        <p:nvPicPr>
          <p:cNvPr id="12" name="Picture 2" descr="C:\Users\Olga\Desktop\молочная ферма\ферма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00496" y="2357430"/>
            <a:ext cx="1333509" cy="1000132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5500694" y="3000372"/>
            <a:ext cx="389100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- </a:t>
            </a:r>
            <a:r>
              <a:rPr lang="ru-RU" sz="2800" b="1" dirty="0" smtClean="0">
                <a:solidFill>
                  <a:srgbClr val="FF0000"/>
                </a:solidFill>
              </a:rPr>
              <a:t>О</a:t>
            </a:r>
            <a:r>
              <a:rPr lang="ru-RU" sz="2800" b="1" dirty="0" smtClean="0"/>
              <a:t>ни жив</a:t>
            </a:r>
            <a:r>
              <a:rPr lang="ru-RU" sz="2800" b="1" dirty="0" smtClean="0">
                <a:solidFill>
                  <a:srgbClr val="FF0000"/>
                </a:solidFill>
              </a:rPr>
              <a:t>у</a:t>
            </a:r>
            <a:r>
              <a:rPr lang="ru-RU" sz="2800" b="1" dirty="0" smtClean="0"/>
              <a:t>т в ч</a:t>
            </a:r>
            <a:r>
              <a:rPr lang="ru-RU" sz="2800" b="1" dirty="0" smtClean="0">
                <a:solidFill>
                  <a:srgbClr val="FF0000"/>
                </a:solidFill>
              </a:rPr>
              <a:t>и</a:t>
            </a:r>
            <a:r>
              <a:rPr lang="ru-RU" sz="2800" b="1" dirty="0" smtClean="0"/>
              <a:t>стых</a:t>
            </a:r>
          </a:p>
          <a:p>
            <a:r>
              <a:rPr lang="ru-RU" sz="2800" b="1" dirty="0" smtClean="0"/>
              <a:t> и св</a:t>
            </a:r>
            <a:r>
              <a:rPr lang="ru-RU" sz="2800" b="1" dirty="0" smtClean="0">
                <a:solidFill>
                  <a:srgbClr val="FF0000"/>
                </a:solidFill>
              </a:rPr>
              <a:t>е</a:t>
            </a:r>
            <a:r>
              <a:rPr lang="ru-RU" sz="2800" b="1" dirty="0" smtClean="0"/>
              <a:t>тлых кор</a:t>
            </a:r>
            <a:r>
              <a:rPr lang="ru-RU" sz="2800" b="1" dirty="0" smtClean="0">
                <a:solidFill>
                  <a:srgbClr val="FF0000"/>
                </a:solidFill>
              </a:rPr>
              <a:t>о</a:t>
            </a:r>
            <a:r>
              <a:rPr lang="ru-RU" sz="2800" b="1" dirty="0" smtClean="0"/>
              <a:t>вниках.</a:t>
            </a:r>
            <a:endParaRPr lang="ru-RU" sz="28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285720" y="4071942"/>
            <a:ext cx="43577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- Кто раб</a:t>
            </a:r>
            <a:r>
              <a:rPr lang="ru-RU" sz="2800" b="1" dirty="0" smtClean="0">
                <a:solidFill>
                  <a:srgbClr val="FF0000"/>
                </a:solidFill>
              </a:rPr>
              <a:t>о</a:t>
            </a:r>
            <a:r>
              <a:rPr lang="ru-RU" sz="2800" b="1" dirty="0" smtClean="0"/>
              <a:t>тает на ф</a:t>
            </a:r>
            <a:r>
              <a:rPr lang="ru-RU" sz="2800" b="1" dirty="0" smtClean="0">
                <a:solidFill>
                  <a:srgbClr val="FF0000"/>
                </a:solidFill>
              </a:rPr>
              <a:t>е</a:t>
            </a:r>
            <a:r>
              <a:rPr lang="ru-RU" sz="2800" b="1" dirty="0" smtClean="0"/>
              <a:t>рме?</a:t>
            </a:r>
            <a:endParaRPr lang="ru-RU" sz="2800" b="1" dirty="0"/>
          </a:p>
        </p:txBody>
      </p:sp>
      <p:pic>
        <p:nvPicPr>
          <p:cNvPr id="15" name="Picture 2" descr="C:\Users\Olga\Desktop\молочная ферма\доярка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00562" y="3929066"/>
            <a:ext cx="976189" cy="785818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5857884" y="4143380"/>
            <a:ext cx="15885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- До</a:t>
            </a:r>
            <a:r>
              <a:rPr lang="ru-RU" sz="2800" b="1" dirty="0" smtClean="0">
                <a:solidFill>
                  <a:srgbClr val="FF0000"/>
                </a:solidFill>
              </a:rPr>
              <a:t>я</a:t>
            </a:r>
            <a:r>
              <a:rPr lang="ru-RU" sz="2800" b="1" dirty="0" smtClean="0"/>
              <a:t>рки</a:t>
            </a:r>
            <a:endParaRPr lang="ru-RU" sz="28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285720" y="5857892"/>
            <a:ext cx="29862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- Что они д</a:t>
            </a:r>
            <a:r>
              <a:rPr lang="ru-RU" sz="2800" b="1" dirty="0" smtClean="0">
                <a:solidFill>
                  <a:srgbClr val="FF0000"/>
                </a:solidFill>
              </a:rPr>
              <a:t>е</a:t>
            </a:r>
            <a:r>
              <a:rPr lang="ru-RU" sz="2800" b="1" dirty="0" smtClean="0"/>
              <a:t>лают?</a:t>
            </a:r>
            <a:endParaRPr lang="ru-RU" sz="2800" b="1" dirty="0"/>
          </a:p>
        </p:txBody>
      </p:sp>
      <p:pic>
        <p:nvPicPr>
          <p:cNvPr id="18" name="Picture 3" descr="C:\Users\Olga\Desktop\молочная ферма\доит молоко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71868" y="4929198"/>
            <a:ext cx="1527999" cy="928694"/>
          </a:xfrm>
          <a:prstGeom prst="rect">
            <a:avLst/>
          </a:prstGeom>
          <a:noFill/>
        </p:spPr>
      </p:pic>
      <p:pic>
        <p:nvPicPr>
          <p:cNvPr id="19" name="Picture 2" descr="C:\Users\Olga\Desktop\молочная ферма\дойка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357818" y="4786322"/>
            <a:ext cx="1214634" cy="1117346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5715008" y="6000768"/>
            <a:ext cx="29605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- </a:t>
            </a:r>
            <a:r>
              <a:rPr lang="ru-RU" sz="2800" b="1" dirty="0" smtClean="0">
                <a:solidFill>
                  <a:srgbClr val="FF0000"/>
                </a:solidFill>
              </a:rPr>
              <a:t>О</a:t>
            </a:r>
            <a:r>
              <a:rPr lang="ru-RU" sz="2800" b="1" dirty="0" smtClean="0"/>
              <a:t>ни д</a:t>
            </a:r>
            <a:r>
              <a:rPr lang="ru-RU" sz="2800" b="1" dirty="0" smtClean="0">
                <a:solidFill>
                  <a:srgbClr val="FF0000"/>
                </a:solidFill>
              </a:rPr>
              <a:t>о</a:t>
            </a:r>
            <a:r>
              <a:rPr lang="ru-RU" sz="2800" b="1" dirty="0" smtClean="0"/>
              <a:t>ят кор</a:t>
            </a:r>
            <a:r>
              <a:rPr lang="ru-RU" sz="2800" b="1" dirty="0" smtClean="0">
                <a:solidFill>
                  <a:srgbClr val="FF0000"/>
                </a:solidFill>
              </a:rPr>
              <a:t>о</a:t>
            </a:r>
            <a:r>
              <a:rPr lang="ru-RU" sz="2800" b="1" dirty="0" smtClean="0"/>
              <a:t>в.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  <p:bldP spid="9" grpId="0"/>
      <p:bldP spid="10" grpId="0"/>
      <p:bldP spid="11" grpId="0"/>
      <p:bldP spid="13" grpId="0"/>
      <p:bldP spid="14" grpId="0"/>
      <p:bldP spid="16" grpId="0"/>
      <p:bldP spid="17" grpId="0"/>
      <p:bldP spid="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pedsovet.su/_ld/369/947154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19090" y="-89318"/>
            <a:ext cx="9263090" cy="6947318"/>
          </a:xfrm>
          <a:prstGeom prst="rect">
            <a:avLst/>
          </a:prstGeom>
          <a:noFill/>
        </p:spPr>
      </p:pic>
      <p:pic>
        <p:nvPicPr>
          <p:cNvPr id="3" name="Picture 2" descr="C:\Users\Olga\Desktop\смайлики\1287806995_x_9348fcc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357166"/>
            <a:ext cx="947726" cy="1024019"/>
          </a:xfrm>
          <a:prstGeom prst="rect">
            <a:avLst/>
          </a:prstGeom>
          <a:noFill/>
        </p:spPr>
      </p:pic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Заголовок 9"/>
          <p:cNvSpPr txBox="1">
            <a:spLocks noGrp="1"/>
          </p:cNvSpPr>
          <p:nvPr>
            <p:ph type="title"/>
          </p:nvPr>
        </p:nvSpPr>
        <p:spPr>
          <a:xfrm>
            <a:off x="3643306" y="571480"/>
            <a:ext cx="1838452" cy="8771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Часы </a:t>
            </a:r>
            <a:endParaRPr lang="ru-RU" sz="5400" b="1" dirty="0"/>
          </a:p>
        </p:txBody>
      </p:sp>
      <p:pic>
        <p:nvPicPr>
          <p:cNvPr id="11" name="Picture 2" descr="&amp;Acy;&amp;rcy;&amp;tcy;&amp;icy;&amp;kcy;&amp;ucy;&amp;lcy;&amp;yacy;&amp;tscy;&amp;icy;&amp;ocy;&amp;ncy;&amp;ncy;&amp;ocy;&amp;iecy; &amp;ucy;&amp;pcy;&amp;rcy;&amp;acy;&amp;zhcy;&amp;ncy;&amp;iecy;&amp;ncy;&amp;icy;&amp;iecy; &quot;&amp;CHcy;&amp;acy;&amp;scy;&amp;icy;&amp;kcy;&amp;icy;&quot; - &amp;Kcy;&amp;acy;&amp;rcy;&amp;tcy;&amp;icy;&amp;ncy;&amp;kcy;&amp;acy; 18858/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5786" y="2786058"/>
            <a:ext cx="1857388" cy="1857388"/>
          </a:xfrm>
          <a:prstGeom prst="rect">
            <a:avLst/>
          </a:prstGeom>
          <a:noFill/>
        </p:spPr>
      </p:pic>
      <p:pic>
        <p:nvPicPr>
          <p:cNvPr id="12" name="часы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3923928" y="2492896"/>
            <a:ext cx="4464496" cy="223224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 flipH="1">
            <a:off x="4786314" y="0"/>
            <a:ext cx="42405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Артикуляционная гимнастика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pedsovet.su/_ld/369/947154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9090" y="0"/>
            <a:ext cx="9263090" cy="6947318"/>
          </a:xfrm>
          <a:prstGeom prst="rect">
            <a:avLst/>
          </a:prstGeom>
          <a:noFill/>
        </p:spPr>
      </p:pic>
      <p:pic>
        <p:nvPicPr>
          <p:cNvPr id="3" name="Picture 2" descr="C:\Users\Olga\Desktop\смайлики\1287806995_x_9348fcc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14290"/>
            <a:ext cx="947726" cy="1024019"/>
          </a:xfrm>
          <a:prstGeom prst="rect">
            <a:avLst/>
          </a:prstGeom>
          <a:noFill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00232" y="285728"/>
            <a:ext cx="965922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29256" y="357166"/>
            <a:ext cx="767502" cy="16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500034" y="2000240"/>
            <a:ext cx="32180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- Что да</a:t>
            </a:r>
            <a:r>
              <a:rPr lang="ru-RU" sz="2800" b="1" dirty="0" smtClean="0">
                <a:solidFill>
                  <a:srgbClr val="FF0000"/>
                </a:solidFill>
              </a:rPr>
              <a:t>ю</a:t>
            </a:r>
            <a:r>
              <a:rPr lang="ru-RU" sz="2800" b="1" dirty="0" smtClean="0"/>
              <a:t>т кор</a:t>
            </a:r>
            <a:r>
              <a:rPr lang="ru-RU" sz="2800" b="1" dirty="0" smtClean="0">
                <a:solidFill>
                  <a:srgbClr val="FF0000"/>
                </a:solidFill>
              </a:rPr>
              <a:t>о</a:t>
            </a:r>
            <a:r>
              <a:rPr lang="ru-RU" sz="2800" b="1" dirty="0" smtClean="0"/>
              <a:t>вы?</a:t>
            </a:r>
            <a:endParaRPr lang="ru-RU" sz="2800" b="1" dirty="0"/>
          </a:p>
        </p:txBody>
      </p:sp>
      <p:pic>
        <p:nvPicPr>
          <p:cNvPr id="9" name="Picture 3" descr="C:\Users\Olga\Desktop\молочная ферма\ферма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29058" y="1184778"/>
            <a:ext cx="857256" cy="124409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5000628" y="2000240"/>
            <a:ext cx="40005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- Кор</a:t>
            </a:r>
            <a:r>
              <a:rPr lang="ru-RU" sz="2800" b="1" dirty="0" smtClean="0">
                <a:solidFill>
                  <a:srgbClr val="FF0000"/>
                </a:solidFill>
              </a:rPr>
              <a:t>о</a:t>
            </a:r>
            <a:r>
              <a:rPr lang="ru-RU" sz="2800" b="1" dirty="0" smtClean="0"/>
              <a:t>вы да</a:t>
            </a:r>
            <a:r>
              <a:rPr lang="ru-RU" sz="2800" b="1" dirty="0" smtClean="0">
                <a:solidFill>
                  <a:srgbClr val="FF0000"/>
                </a:solidFill>
              </a:rPr>
              <a:t>ю</a:t>
            </a:r>
            <a:r>
              <a:rPr lang="ru-RU" sz="2800" b="1" dirty="0" smtClean="0"/>
              <a:t>т молок</a:t>
            </a:r>
            <a:r>
              <a:rPr lang="ru-RU" sz="2800" b="1" dirty="0" smtClean="0">
                <a:solidFill>
                  <a:srgbClr val="FF0000"/>
                </a:solidFill>
              </a:rPr>
              <a:t>о</a:t>
            </a:r>
            <a:r>
              <a:rPr lang="ru-RU" sz="2800" b="1" dirty="0" smtClean="0"/>
              <a:t>. </a:t>
            </a:r>
            <a:endParaRPr lang="ru-RU" sz="28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0" y="2571744"/>
            <a:ext cx="40300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- Что д</a:t>
            </a:r>
            <a:r>
              <a:rPr lang="ru-RU" sz="2800" b="1" dirty="0" smtClean="0">
                <a:solidFill>
                  <a:srgbClr val="FF0000"/>
                </a:solidFill>
              </a:rPr>
              <a:t>е</a:t>
            </a:r>
            <a:r>
              <a:rPr lang="ru-RU" sz="2800" b="1" dirty="0" smtClean="0"/>
              <a:t>лают из молок</a:t>
            </a:r>
            <a:r>
              <a:rPr lang="ru-RU" sz="2800" b="1" dirty="0" smtClean="0">
                <a:solidFill>
                  <a:srgbClr val="FF0000"/>
                </a:solidFill>
              </a:rPr>
              <a:t>а</a:t>
            </a:r>
            <a:r>
              <a:rPr lang="ru-RU" sz="2800" b="1" dirty="0" smtClean="0"/>
              <a:t>?</a:t>
            </a:r>
            <a:endParaRPr lang="ru-RU" sz="2800" b="1" dirty="0"/>
          </a:p>
        </p:txBody>
      </p:sp>
      <p:pic>
        <p:nvPicPr>
          <p:cNvPr id="12" name="Picture 2" descr="C:\Users\Olga\Desktop\молочная ферма\молоч продукты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14678" y="3000372"/>
            <a:ext cx="1598752" cy="1000132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5072066" y="2643182"/>
            <a:ext cx="3418949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Tx/>
              <a:buChar char="-"/>
            </a:pPr>
            <a:r>
              <a:rPr lang="ru-RU" sz="2800" b="1" dirty="0" smtClean="0"/>
              <a:t> Из молок</a:t>
            </a:r>
            <a:r>
              <a:rPr lang="ru-RU" sz="2800" b="1" dirty="0" smtClean="0">
                <a:solidFill>
                  <a:srgbClr val="FF0000"/>
                </a:solidFill>
              </a:rPr>
              <a:t>а</a:t>
            </a:r>
            <a:r>
              <a:rPr lang="ru-RU" sz="2800" b="1" dirty="0" smtClean="0"/>
              <a:t> делают </a:t>
            </a:r>
          </a:p>
          <a:p>
            <a:r>
              <a:rPr lang="ru-RU" sz="2800" b="1" dirty="0" smtClean="0"/>
              <a:t>пол</a:t>
            </a:r>
            <a:r>
              <a:rPr lang="ru-RU" sz="2800" b="1" dirty="0" smtClean="0">
                <a:solidFill>
                  <a:srgbClr val="FF0000"/>
                </a:solidFill>
              </a:rPr>
              <a:t>е</a:t>
            </a:r>
            <a:r>
              <a:rPr lang="ru-RU" sz="2800" b="1" dirty="0" smtClean="0"/>
              <a:t>зные и вк</a:t>
            </a:r>
            <a:r>
              <a:rPr lang="ru-RU" sz="2800" b="1" dirty="0" smtClean="0">
                <a:solidFill>
                  <a:srgbClr val="FF0000"/>
                </a:solidFill>
              </a:rPr>
              <a:t>у</a:t>
            </a:r>
            <a:r>
              <a:rPr lang="ru-RU" sz="2800" b="1" dirty="0" smtClean="0"/>
              <a:t>сные</a:t>
            </a:r>
          </a:p>
          <a:p>
            <a:r>
              <a:rPr lang="ru-RU" sz="2800" b="1" dirty="0" smtClean="0"/>
              <a:t> прод</a:t>
            </a:r>
            <a:r>
              <a:rPr lang="ru-RU" sz="2800" b="1" dirty="0" smtClean="0">
                <a:solidFill>
                  <a:srgbClr val="FF0000"/>
                </a:solidFill>
              </a:rPr>
              <a:t>у</a:t>
            </a:r>
            <a:r>
              <a:rPr lang="ru-RU" sz="2800" b="1" dirty="0" smtClean="0"/>
              <a:t>кты.</a:t>
            </a:r>
            <a:endParaRPr lang="ru-RU" sz="28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0" y="4071942"/>
            <a:ext cx="35004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- Как</a:t>
            </a:r>
            <a:r>
              <a:rPr lang="ru-RU" sz="2800" b="1" dirty="0" smtClean="0">
                <a:solidFill>
                  <a:srgbClr val="FF0000"/>
                </a:solidFill>
              </a:rPr>
              <a:t>и</a:t>
            </a:r>
            <a:r>
              <a:rPr lang="ru-RU" sz="2800" b="1" dirty="0" smtClean="0"/>
              <a:t>е прод</a:t>
            </a:r>
            <a:r>
              <a:rPr lang="ru-RU" sz="2800" b="1" dirty="0" smtClean="0">
                <a:solidFill>
                  <a:srgbClr val="FF0000"/>
                </a:solidFill>
              </a:rPr>
              <a:t>у</a:t>
            </a:r>
            <a:r>
              <a:rPr lang="ru-RU" sz="2800" b="1" dirty="0" smtClean="0"/>
              <a:t>кты?</a:t>
            </a:r>
            <a:endParaRPr lang="ru-RU" sz="28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286116" y="4143380"/>
            <a:ext cx="54292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М</a:t>
            </a:r>
            <a:r>
              <a:rPr lang="ru-RU" sz="2800" b="1" dirty="0" smtClean="0">
                <a:solidFill>
                  <a:srgbClr val="FF0000"/>
                </a:solidFill>
              </a:rPr>
              <a:t>а</a:t>
            </a:r>
            <a:r>
              <a:rPr lang="ru-RU" sz="2800" b="1" dirty="0" smtClean="0"/>
              <a:t>сло, смет</a:t>
            </a:r>
            <a:r>
              <a:rPr lang="ru-RU" sz="2800" b="1" dirty="0" smtClean="0">
                <a:solidFill>
                  <a:srgbClr val="FF0000"/>
                </a:solidFill>
              </a:rPr>
              <a:t>а</a:t>
            </a:r>
            <a:r>
              <a:rPr lang="ru-RU" sz="2800" b="1" dirty="0" smtClean="0"/>
              <a:t>ну, творог, кеф</a:t>
            </a:r>
            <a:r>
              <a:rPr lang="ru-RU" sz="2800" b="1" dirty="0" smtClean="0">
                <a:solidFill>
                  <a:srgbClr val="FF0000"/>
                </a:solidFill>
              </a:rPr>
              <a:t>и</a:t>
            </a:r>
            <a:r>
              <a:rPr lang="ru-RU" sz="2800" b="1" dirty="0" smtClean="0"/>
              <a:t>р, сл</a:t>
            </a:r>
            <a:r>
              <a:rPr lang="ru-RU" sz="2800" b="1" dirty="0" smtClean="0">
                <a:solidFill>
                  <a:srgbClr val="FF0000"/>
                </a:solidFill>
              </a:rPr>
              <a:t>и</a:t>
            </a:r>
            <a:r>
              <a:rPr lang="ru-RU" sz="2800" b="1" dirty="0" smtClean="0"/>
              <a:t>вки, р</a:t>
            </a:r>
            <a:r>
              <a:rPr lang="ru-RU" sz="2800" b="1" dirty="0" smtClean="0">
                <a:solidFill>
                  <a:srgbClr val="FF0000"/>
                </a:solidFill>
              </a:rPr>
              <a:t>я</a:t>
            </a:r>
            <a:r>
              <a:rPr lang="ru-RU" sz="2800" b="1" dirty="0" smtClean="0"/>
              <a:t>женку, й</a:t>
            </a:r>
            <a:r>
              <a:rPr lang="ru-RU" sz="2800" b="1" dirty="0" smtClean="0">
                <a:solidFill>
                  <a:srgbClr val="FF0000"/>
                </a:solidFill>
              </a:rPr>
              <a:t>о</a:t>
            </a:r>
            <a:r>
              <a:rPr lang="ru-RU" sz="2800" b="1" dirty="0" smtClean="0"/>
              <a:t>гурт.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0" y="5500702"/>
            <a:ext cx="58017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- Где прода</a:t>
            </a:r>
            <a:r>
              <a:rPr lang="ru-RU" sz="2800" b="1" dirty="0" smtClean="0">
                <a:solidFill>
                  <a:srgbClr val="FF0000"/>
                </a:solidFill>
              </a:rPr>
              <a:t>ю</a:t>
            </a:r>
            <a:r>
              <a:rPr lang="ru-RU" sz="2800" b="1" dirty="0" smtClean="0"/>
              <a:t>т мол</a:t>
            </a:r>
            <a:r>
              <a:rPr lang="ru-RU" sz="2800" b="1" dirty="0" smtClean="0">
                <a:solidFill>
                  <a:srgbClr val="FF0000"/>
                </a:solidFill>
              </a:rPr>
              <a:t>о</a:t>
            </a:r>
            <a:r>
              <a:rPr lang="ru-RU" sz="2800" b="1" dirty="0" smtClean="0"/>
              <a:t>чные прод</a:t>
            </a:r>
            <a:r>
              <a:rPr lang="ru-RU" sz="2800" b="1" dirty="0" smtClean="0">
                <a:solidFill>
                  <a:srgbClr val="FF0000"/>
                </a:solidFill>
              </a:rPr>
              <a:t>у</a:t>
            </a:r>
            <a:r>
              <a:rPr lang="ru-RU" sz="2800" b="1" dirty="0" smtClean="0"/>
              <a:t>кты?</a:t>
            </a:r>
            <a:endParaRPr lang="ru-RU" sz="2800" b="1" dirty="0"/>
          </a:p>
        </p:txBody>
      </p:sp>
      <p:pic>
        <p:nvPicPr>
          <p:cNvPr id="17" name="Picture 2" descr="C:\Users\Olga\Desktop\молочная ферма\магазин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58016" y="5000636"/>
            <a:ext cx="1619293" cy="1214470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4857752" y="6072206"/>
            <a:ext cx="22781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- В магаз</a:t>
            </a:r>
            <a:r>
              <a:rPr lang="ru-RU" sz="2800" b="1" dirty="0" smtClean="0">
                <a:solidFill>
                  <a:srgbClr val="FF0000"/>
                </a:solidFill>
              </a:rPr>
              <a:t>и</a:t>
            </a:r>
            <a:r>
              <a:rPr lang="ru-RU" sz="2800" b="1" dirty="0" smtClean="0"/>
              <a:t>не.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  <p:bldP spid="13" grpId="0"/>
      <p:bldP spid="14" grpId="0"/>
      <p:bldP spid="15" grpId="0"/>
      <p:bldP spid="16" grpId="0"/>
      <p:bldP spid="18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pedsovet.su/_ld/369/947154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9090" y="-89318"/>
            <a:ext cx="9263090" cy="6947318"/>
          </a:xfrm>
          <a:prstGeom prst="rect">
            <a:avLst/>
          </a:prstGeom>
          <a:noFill/>
        </p:spPr>
      </p:pic>
      <p:pic>
        <p:nvPicPr>
          <p:cNvPr id="3" name="Picture 2" descr="C:\Users\Olga\Desktop\смайлики\1287806995_x_9348fcc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14290"/>
            <a:ext cx="947726" cy="1024019"/>
          </a:xfrm>
          <a:prstGeom prst="rect">
            <a:avLst/>
          </a:prstGeom>
          <a:noFill/>
        </p:spPr>
      </p:pic>
      <p:pic>
        <p:nvPicPr>
          <p:cNvPr id="3074" name="Picture 2" descr="C:\Users\Olga\Desktop\смайл 2\f39644fb3c54b65a6d62d62f0c7f4c77_1M.png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28860" y="2285992"/>
            <a:ext cx="4796279" cy="272601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858016" y="285728"/>
            <a:ext cx="16914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Итог занятия</a:t>
            </a:r>
            <a:endParaRPr lang="ru-RU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000100" y="1357298"/>
            <a:ext cx="732546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Что ты д</a:t>
            </a:r>
            <a:r>
              <a:rPr lang="ru-RU" sz="5400" b="1" dirty="0" smtClean="0">
                <a:solidFill>
                  <a:srgbClr val="FF0000"/>
                </a:solidFill>
              </a:rPr>
              <a:t>е</a:t>
            </a:r>
            <a:r>
              <a:rPr lang="ru-RU" sz="5400" b="1" dirty="0" smtClean="0"/>
              <a:t>лал на уроке?</a:t>
            </a:r>
            <a:endParaRPr lang="ru-RU" sz="54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571736" y="5214950"/>
            <a:ext cx="4166205" cy="1015663"/>
          </a:xfrm>
          <a:prstGeom prst="rect">
            <a:avLst/>
          </a:prstGeom>
          <a:solidFill>
            <a:srgbClr val="FF0000"/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60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М</a:t>
            </a:r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олодец!  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Olga\Desktop\смайлики\1287806995_x_9348fcc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85728"/>
            <a:ext cx="947726" cy="1024019"/>
          </a:xfrm>
          <a:prstGeom prst="rect">
            <a:avLst/>
          </a:prstGeom>
          <a:noFill/>
        </p:spPr>
      </p:pic>
      <p:pic>
        <p:nvPicPr>
          <p:cNvPr id="3" name="Picture 4" descr="http://pedsovet.su/_ld/369/947154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19090" y="0"/>
            <a:ext cx="9263090" cy="6947318"/>
          </a:xfrm>
          <a:prstGeom prst="rect">
            <a:avLst/>
          </a:prstGeom>
          <a:noFill/>
        </p:spPr>
      </p:pic>
      <p:pic>
        <p:nvPicPr>
          <p:cNvPr id="6" name="Picture 2" descr="C:\Users\Olga\Desktop\смайлики\1287806995_x_9348fcc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14290"/>
            <a:ext cx="947726" cy="102401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14414" y="3071810"/>
            <a:ext cx="56435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http://www.youtube.com/watch?v=webXYGr9KiQ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214414" y="357187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http://vam-zhenshini.ru/artikulyatsionnaya-gimnastika-dlya-doshkolnikov-s-kartinkami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285852" y="428625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&amp;</a:t>
            </a:r>
            <a:r>
              <a:rPr lang="en-US" dirty="0" err="1" smtClean="0"/>
              <a:t>lr</a:t>
            </a:r>
            <a:r>
              <a:rPr lang="en-US" dirty="0" smtClean="0"/>
              <a:t>=63&amp;suggest_reqid=90260082139874389545507473962935&amp;csg=4245%2C138120%2C16%2C49%2C1%2C0%2C0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214414" y="2285992"/>
            <a:ext cx="65503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Е.И.Косинова</a:t>
            </a:r>
            <a:r>
              <a:rPr lang="ru-RU" dirty="0" smtClean="0"/>
              <a:t> .   Уроки логопеда. Говорим  правильно и красиво.</a:t>
            </a:r>
          </a:p>
          <a:p>
            <a:r>
              <a:rPr lang="ru-RU" dirty="0" smtClean="0"/>
              <a:t> Речевая гимнастика. Москва. </a:t>
            </a:r>
            <a:r>
              <a:rPr lang="ru-RU" dirty="0" err="1" smtClean="0"/>
              <a:t>Эксмо</a:t>
            </a:r>
            <a:r>
              <a:rPr lang="ru-RU" dirty="0" smtClean="0"/>
              <a:t>. 2006.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142976" y="1500174"/>
            <a:ext cx="70350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Т.К. Королевская, А.Н. </a:t>
            </a:r>
            <a:r>
              <a:rPr lang="ru-RU" dirty="0" err="1" smtClean="0"/>
              <a:t>Пфафенродт</a:t>
            </a:r>
            <a:r>
              <a:rPr lang="ru-RU" dirty="0" smtClean="0"/>
              <a:t>. Развитие слухового восприятия</a:t>
            </a:r>
          </a:p>
          <a:p>
            <a:r>
              <a:rPr lang="ru-RU" dirty="0" smtClean="0"/>
              <a:t> слабослышащих детей. Пособие для учителя. Москва 2004 г.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Olga\Desktop\смайлики\1287806995_x_9348fcc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85728"/>
            <a:ext cx="947726" cy="1024019"/>
          </a:xfrm>
          <a:prstGeom prst="rect">
            <a:avLst/>
          </a:prstGeom>
          <a:noFill/>
        </p:spPr>
      </p:pic>
      <p:pic>
        <p:nvPicPr>
          <p:cNvPr id="3" name="Picture 4" descr="http://pedsovet.su/_ld/369/947154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19090" y="-89318"/>
            <a:ext cx="9263090" cy="6947318"/>
          </a:xfrm>
          <a:prstGeom prst="rect">
            <a:avLst/>
          </a:prstGeom>
          <a:noFill/>
        </p:spPr>
      </p:pic>
      <p:pic>
        <p:nvPicPr>
          <p:cNvPr id="6" name="Picture 2" descr="C:\Users\Olga\Desktop\смайлики\1287806995_x_9348fcc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14290"/>
            <a:ext cx="947726" cy="10240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Olga\Desktop\смайлики\1287806995_x_9348fcc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85728"/>
            <a:ext cx="947726" cy="1024019"/>
          </a:xfrm>
          <a:prstGeom prst="rect">
            <a:avLst/>
          </a:prstGeom>
          <a:noFill/>
        </p:spPr>
      </p:pic>
      <p:pic>
        <p:nvPicPr>
          <p:cNvPr id="3" name="Picture 4" descr="http://pedsovet.su/_ld/369/947154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19090" y="-89318"/>
            <a:ext cx="9263090" cy="6947318"/>
          </a:xfrm>
          <a:prstGeom prst="rect">
            <a:avLst/>
          </a:prstGeom>
          <a:noFill/>
        </p:spPr>
      </p:pic>
      <p:pic>
        <p:nvPicPr>
          <p:cNvPr id="6" name="Picture 2" descr="C:\Users\Olga\Desktop\смайлики\1287806995_x_9348fcc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14290"/>
            <a:ext cx="947726" cy="10240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Olga\Desktop\смайлики\1287806995_x_9348fcc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85728"/>
            <a:ext cx="947726" cy="1024019"/>
          </a:xfrm>
          <a:prstGeom prst="rect">
            <a:avLst/>
          </a:prstGeom>
          <a:noFill/>
        </p:spPr>
      </p:pic>
      <p:pic>
        <p:nvPicPr>
          <p:cNvPr id="3" name="Picture 4" descr="http://pedsovet.su/_ld/369/947154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19090" y="-89318"/>
            <a:ext cx="9263090" cy="6947318"/>
          </a:xfrm>
          <a:prstGeom prst="rect">
            <a:avLst/>
          </a:prstGeom>
          <a:noFill/>
        </p:spPr>
      </p:pic>
      <p:pic>
        <p:nvPicPr>
          <p:cNvPr id="6" name="Picture 2" descr="C:\Users\Olga\Desktop\смайлики\1287806995_x_9348fcc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14290"/>
            <a:ext cx="947726" cy="10240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Olga\Desktop\смайлики\1287806995_x_9348fcc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85728"/>
            <a:ext cx="947726" cy="1024019"/>
          </a:xfrm>
          <a:prstGeom prst="rect">
            <a:avLst/>
          </a:prstGeom>
          <a:noFill/>
        </p:spPr>
      </p:pic>
      <p:pic>
        <p:nvPicPr>
          <p:cNvPr id="3" name="Picture 4" descr="http://pedsovet.su/_ld/369/947154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19090" y="-89318"/>
            <a:ext cx="9263090" cy="6947318"/>
          </a:xfrm>
          <a:prstGeom prst="rect">
            <a:avLst/>
          </a:prstGeom>
          <a:noFill/>
        </p:spPr>
      </p:pic>
      <p:pic>
        <p:nvPicPr>
          <p:cNvPr id="6" name="Picture 2" descr="C:\Users\Olga\Desktop\смайлики\1287806995_x_9348fcc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14290"/>
            <a:ext cx="947726" cy="10240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Olga\Desktop\смайлики\1287806995_x_9348fcc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85728"/>
            <a:ext cx="947726" cy="1024019"/>
          </a:xfrm>
          <a:prstGeom prst="rect">
            <a:avLst/>
          </a:prstGeom>
          <a:noFill/>
        </p:spPr>
      </p:pic>
      <p:pic>
        <p:nvPicPr>
          <p:cNvPr id="3" name="Picture 4" descr="http://pedsovet.su/_ld/369/947154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19090" y="-89318"/>
            <a:ext cx="9263090" cy="6947318"/>
          </a:xfrm>
          <a:prstGeom prst="rect">
            <a:avLst/>
          </a:prstGeom>
          <a:noFill/>
        </p:spPr>
      </p:pic>
      <p:pic>
        <p:nvPicPr>
          <p:cNvPr id="6" name="Picture 2" descr="C:\Users\Olga\Desktop\смайлики\1287806995_x_9348fcc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14290"/>
            <a:ext cx="947726" cy="10240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pedsovet.su/_ld/369/947154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19090" y="-89318"/>
            <a:ext cx="9263090" cy="6947318"/>
          </a:xfrm>
          <a:prstGeom prst="rect">
            <a:avLst/>
          </a:prstGeom>
          <a:noFill/>
        </p:spPr>
      </p:pic>
      <p:pic>
        <p:nvPicPr>
          <p:cNvPr id="3" name="Picture 2" descr="C:\Users\Olga\Desktop\смайлики\1287806995_x_9348fcc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357166"/>
            <a:ext cx="947726" cy="1024019"/>
          </a:xfrm>
          <a:prstGeom prst="rect">
            <a:avLst/>
          </a:prstGeom>
          <a:noFill/>
        </p:spPr>
      </p:pic>
      <p:sp>
        <p:nvSpPr>
          <p:cNvPr id="12" name="Текст 1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3" name="Заголовок 12"/>
          <p:cNvSpPr txBox="1">
            <a:spLocks noGrp="1"/>
          </p:cNvSpPr>
          <p:nvPr>
            <p:ph type="title"/>
          </p:nvPr>
        </p:nvSpPr>
        <p:spPr>
          <a:xfrm>
            <a:off x="2500298" y="386973"/>
            <a:ext cx="5429288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Красим забор</a:t>
            </a:r>
            <a:endParaRPr lang="ru-RU" sz="5400" b="1" dirty="0"/>
          </a:p>
        </p:txBody>
      </p:sp>
      <p:pic>
        <p:nvPicPr>
          <p:cNvPr id="7" name="красим забор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3779912" y="2492896"/>
            <a:ext cx="4675390" cy="2376264"/>
          </a:xfrm>
          <a:prstGeom prst="rect">
            <a:avLst/>
          </a:prstGeom>
        </p:spPr>
      </p:pic>
      <p:pic>
        <p:nvPicPr>
          <p:cNvPr id="8" name="Picture 2" descr="&amp;dcy;&amp;iecy;&amp;ncy;&amp;softcy; &amp;rcy;&amp;acy;&amp;zcy;&amp;vcy;&amp;icy;&amp;tcy;&amp;icy;&amp;yacy; &amp;rcy;&amp;iecy;&amp;chcy;&amp;icy; &amp;Kcy;&amp;acy;&amp;kcy; &amp;ucy;&amp;pcy;&amp;ocy;&amp;rcy;&amp;yacy;&amp;dcy;&amp;ocy;&amp;chcy;&amp;icy;&amp;tcy;&amp;softcy; &amp;zcy;&amp;acy;&amp;ncy;&amp;yacy;&amp;tcy;&amp;icy;&amp;yacy; &amp;scy; &amp;rcy;&amp;iecy;&amp;bcy;&amp;iecy;&amp;ncy;&amp;kcy;&amp;ocy;&amp;mcy; &amp;Mcy;&amp;acy;&amp;mcy;&amp;icy;&amp;ncy; &amp;dcy;&amp;ncy;&amp;iecy;&amp;vcy;&amp;ncy;&amp;icy;&amp;kcy;-&amp;mcy;&amp;iecy;&amp;tcy;&amp;ocy;&amp;dcy;&amp;icy;&amp;chcy;&amp;kcy;&amp;acy;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85786" y="3000372"/>
            <a:ext cx="1857388" cy="1839442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 flipH="1">
            <a:off x="4903439" y="0"/>
            <a:ext cx="42405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Артикуляционная гимнастика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pedsovet.su/_ld/369/947154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19090" y="-89318"/>
            <a:ext cx="9263090" cy="6947318"/>
          </a:xfrm>
          <a:prstGeom prst="rect">
            <a:avLst/>
          </a:prstGeom>
          <a:noFill/>
        </p:spPr>
      </p:pic>
      <p:pic>
        <p:nvPicPr>
          <p:cNvPr id="3" name="Picture 2" descr="C:\Users\Olga\Desktop\смайлики\1287806995_x_9348fcc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357166"/>
            <a:ext cx="947726" cy="1024019"/>
          </a:xfrm>
          <a:prstGeom prst="rect">
            <a:avLst/>
          </a:prstGeom>
          <a:noFill/>
        </p:spPr>
      </p:pic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2" name="Заголовок 3"/>
          <p:cNvSpPr>
            <a:spLocks noGrp="1"/>
          </p:cNvSpPr>
          <p:nvPr>
            <p:ph type="title"/>
          </p:nvPr>
        </p:nvSpPr>
        <p:spPr>
          <a:xfrm>
            <a:off x="2143108" y="214290"/>
            <a:ext cx="5357850" cy="1276336"/>
          </a:xfrm>
        </p:spPr>
        <p:txBody>
          <a:bodyPr/>
          <a:lstStyle/>
          <a:p>
            <a:r>
              <a:rPr lang="ru-RU" dirty="0" smtClean="0"/>
              <a:t>                        </a:t>
            </a:r>
            <a:r>
              <a:rPr lang="ru-RU" sz="5400" b="1" dirty="0" smtClean="0"/>
              <a:t>Маляр</a:t>
            </a:r>
            <a:endParaRPr lang="ru-RU" sz="5400" b="1" dirty="0"/>
          </a:p>
        </p:txBody>
      </p:sp>
      <p:pic>
        <p:nvPicPr>
          <p:cNvPr id="13" name="Picture 4" descr="&amp;Dcy;&amp;iecy;&amp;tcy;&amp;scy;&amp;kcy;&amp;icy;&amp;jcy; &amp;scy;&amp;acy;&amp;dcy; 1410 &amp;Acy;&amp;rcy;&amp;tcy;&amp;icy;&amp;kcy;&amp;ucy;&amp;lcy;&amp;yacy;&amp;tscy;&amp;icy;&amp;ocy;&amp;ncy;&amp;ncy;&amp;acy;&amp;yacy; &amp;gcy;&amp;icy;&amp;mcy;&amp;ncy;&amp;acy;&amp;scy;&amp;tcy;&amp;icy;&amp;kcy;&amp;acy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42976" y="3071810"/>
            <a:ext cx="1504662" cy="1500198"/>
          </a:xfrm>
          <a:prstGeom prst="rect">
            <a:avLst/>
          </a:prstGeom>
          <a:noFill/>
        </p:spPr>
      </p:pic>
      <p:pic>
        <p:nvPicPr>
          <p:cNvPr id="14" name="маляр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3923928" y="2708920"/>
            <a:ext cx="4536504" cy="230895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 flipH="1">
            <a:off x="4903439" y="0"/>
            <a:ext cx="42405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Артикуляционная гимнастика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pedsovet.su/_ld/369/947154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19090" y="-89318"/>
            <a:ext cx="9263090" cy="6947318"/>
          </a:xfrm>
          <a:prstGeom prst="rect">
            <a:avLst/>
          </a:prstGeom>
          <a:noFill/>
        </p:spPr>
      </p:pic>
      <p:pic>
        <p:nvPicPr>
          <p:cNvPr id="3" name="Picture 2" descr="C:\Users\Olga\Desktop\смайлики\1287806995_x_9348fcc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357166"/>
            <a:ext cx="947726" cy="1024019"/>
          </a:xfrm>
          <a:prstGeom prst="rect">
            <a:avLst/>
          </a:prstGeom>
          <a:noFill/>
        </p:spPr>
      </p:pic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Заголовок 6"/>
          <p:cNvSpPr txBox="1">
            <a:spLocks noGrp="1"/>
          </p:cNvSpPr>
          <p:nvPr>
            <p:ph type="title"/>
          </p:nvPr>
        </p:nvSpPr>
        <p:spPr>
          <a:xfrm>
            <a:off x="3000364" y="-357214"/>
            <a:ext cx="4023942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                  Качели </a:t>
            </a:r>
            <a:endParaRPr lang="ru-RU" sz="5400" b="1" dirty="0"/>
          </a:p>
        </p:txBody>
      </p:sp>
      <p:pic>
        <p:nvPicPr>
          <p:cNvPr id="11" name="Picture 2" descr="http://lib.podelise.ru/tw_files2/urls_35/2/d-1793/1793_html_m5d8102c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58" y="2428868"/>
            <a:ext cx="3722517" cy="2619722"/>
          </a:xfrm>
          <a:prstGeom prst="rect">
            <a:avLst/>
          </a:prstGeom>
          <a:noFill/>
        </p:spPr>
      </p:pic>
      <p:pic>
        <p:nvPicPr>
          <p:cNvPr id="12" name="качели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4355976" y="2636912"/>
            <a:ext cx="4102175" cy="233854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 flipH="1">
            <a:off x="4786314" y="0"/>
            <a:ext cx="42405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Артикуляционная гимнастика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pedsovet.su/_ld/369/947154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19090" y="-89318"/>
            <a:ext cx="9263090" cy="6947318"/>
          </a:xfrm>
          <a:prstGeom prst="rect">
            <a:avLst/>
          </a:prstGeom>
          <a:noFill/>
        </p:spPr>
      </p:pic>
      <p:pic>
        <p:nvPicPr>
          <p:cNvPr id="3" name="Picture 2" descr="C:\Users\Olga\Desktop\смайлики\1287806995_x_9348fcc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357166"/>
            <a:ext cx="947726" cy="1024019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Заголовок 6"/>
          <p:cNvSpPr txBox="1">
            <a:spLocks/>
          </p:cNvSpPr>
          <p:nvPr/>
        </p:nvSpPr>
        <p:spPr>
          <a:xfrm>
            <a:off x="3143240" y="-142900"/>
            <a:ext cx="3571900" cy="1708160"/>
          </a:xfrm>
          <a:prstGeom prst="rect">
            <a:avLst/>
          </a:prstGeom>
          <a:noFill/>
        </p:spPr>
        <p:txBody>
          <a:bodyPr vert="horz" wrap="square" lIns="73152" rIns="45720" bIns="0" rtlCol="0" anchor="b">
            <a:sp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satMod val="1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            Грибок </a:t>
            </a:r>
            <a:endParaRPr kumimoji="0" lang="ru-RU" sz="54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satMod val="1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1" name="Picture 2" descr="&amp;Gcy;&amp;rcy;&amp;icy;&amp;bcy;&amp;ocy;&amp;kcy; - &amp;Ocy;&amp;lcy;&amp;iecy;&amp;scy;&amp;yacy; &amp;Vcy;&amp;acy;&amp;scy;&amp;icy;&amp;lcy;&amp;softcy;&amp;iecy;&amp;vcy;&amp;ncy;&amp;acy; &amp;Gcy;&amp;ocy;&amp;lcy;&amp;ucy;&amp;bcy;&amp;tscy;&amp;ocy;&amp;vcy;&amp;acy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58" y="2714620"/>
            <a:ext cx="3571900" cy="2507772"/>
          </a:xfrm>
          <a:prstGeom prst="rect">
            <a:avLst/>
          </a:prstGeom>
          <a:noFill/>
        </p:spPr>
      </p:pic>
      <p:pic>
        <p:nvPicPr>
          <p:cNvPr id="12" name="грибок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4355976" y="2708920"/>
            <a:ext cx="4248472" cy="237626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 flipH="1">
            <a:off x="4903439" y="0"/>
            <a:ext cx="42405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Артикуляционная гимнастика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pedsovet.su/_ld/369/947154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19090" y="-89318"/>
            <a:ext cx="9263090" cy="6947318"/>
          </a:xfrm>
          <a:prstGeom prst="rect">
            <a:avLst/>
          </a:prstGeom>
          <a:noFill/>
        </p:spPr>
      </p:pic>
      <p:pic>
        <p:nvPicPr>
          <p:cNvPr id="3" name="Picture 2" descr="C:\Users\Olga\Desktop\смайлики\1287806995_x_9348fcc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357166"/>
            <a:ext cx="947726" cy="1024019"/>
          </a:xfrm>
          <a:prstGeom prst="rect">
            <a:avLst/>
          </a:prstGeom>
          <a:noFill/>
        </p:spPr>
      </p:pic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Заголовок 6"/>
          <p:cNvSpPr txBox="1">
            <a:spLocks noGrp="1"/>
          </p:cNvSpPr>
          <p:nvPr>
            <p:ph type="title"/>
          </p:nvPr>
        </p:nvSpPr>
        <p:spPr>
          <a:xfrm>
            <a:off x="2786050" y="-214338"/>
            <a:ext cx="3738190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               Лошадка </a:t>
            </a:r>
            <a:endParaRPr lang="ru-RU" sz="5400" b="1" dirty="0"/>
          </a:p>
        </p:txBody>
      </p:sp>
      <p:pic>
        <p:nvPicPr>
          <p:cNvPr id="11" name="Picture 2" descr="&amp;Acy;&amp;rcy;&amp;tcy;&amp;icy;&amp;kcy;&amp;ucy;&amp;lcy;&amp;yacy;&amp;tscy;&amp;icy;&amp;ocy;&amp;ncy;&amp;ncy;&amp;acy;&amp;yacy; &amp;gcy;&amp;icy;&amp;mcy;&amp;ncy;&amp;acy;&amp;scy;&amp;tcy;&amp;icy;&amp;kcy;&amp;acy; &amp;dcy;&amp;lcy;&amp;yacy; &amp;dcy;&amp;ocy;&amp;shcy;&amp;kcy;&amp;ocy;&amp;lcy;&amp;softcy;&amp;ncy;&amp;icy;&amp;kcy;&amp;ocy;&amp;vcy; &amp;scy; &amp;kcy;&amp;acy;&amp;rcy;&amp;tcy;&amp;icy;&amp;ncy;&amp;kcy;&amp;acy;&amp;mcy;&amp;icy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7224" y="3000372"/>
            <a:ext cx="1712753" cy="1704358"/>
          </a:xfrm>
          <a:prstGeom prst="rect">
            <a:avLst/>
          </a:prstGeom>
          <a:noFill/>
        </p:spPr>
      </p:pic>
      <p:pic>
        <p:nvPicPr>
          <p:cNvPr id="12" name="лошадка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3923928" y="2708920"/>
            <a:ext cx="4536504" cy="237626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 flipH="1">
            <a:off x="4903439" y="0"/>
            <a:ext cx="42405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Артикуляционная гимнастика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Olga\Desktop\смайлики\1287806995_x_9348fcc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85728"/>
            <a:ext cx="947726" cy="1024019"/>
          </a:xfrm>
          <a:prstGeom prst="rect">
            <a:avLst/>
          </a:prstGeom>
          <a:noFill/>
        </p:spPr>
      </p:pic>
      <p:pic>
        <p:nvPicPr>
          <p:cNvPr id="3" name="Picture 4" descr="http://pedsovet.su/_ld/369/947154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19090" y="-89318"/>
            <a:ext cx="9263090" cy="6947318"/>
          </a:xfrm>
          <a:prstGeom prst="rect">
            <a:avLst/>
          </a:prstGeom>
          <a:noFill/>
        </p:spPr>
      </p:pic>
      <p:pic>
        <p:nvPicPr>
          <p:cNvPr id="4" name="Picture 2" descr="C:\Users\Olga\Desktop\смайлики\1287806995_x_9348fcc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85728"/>
            <a:ext cx="947726" cy="102401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929454" y="214290"/>
            <a:ext cx="17983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Повтори слоги</a:t>
            </a:r>
            <a:endParaRPr lang="ru-RU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571736" y="928670"/>
            <a:ext cx="398961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РА – РО – РУ 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00298" y="2143116"/>
            <a:ext cx="407457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РЫ – РУ – РА 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28860" y="3500438"/>
            <a:ext cx="416806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РО – РА – РЫ 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28860" y="4786322"/>
            <a:ext cx="416120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РУ – РЫ – РО </a:t>
            </a:r>
            <a:endParaRPr lang="ru-RU" sz="5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1284</TotalTime>
  <Words>751</Words>
  <Application>Microsoft Office PowerPoint</Application>
  <PresentationFormat>Экран (4:3)</PresentationFormat>
  <Paragraphs>270</Paragraphs>
  <Slides>37</Slides>
  <Notes>0</Notes>
  <HiddenSlides>0</HiddenSlides>
  <MMClips>6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Модульная</vt:lpstr>
      <vt:lpstr>Слайд 1</vt:lpstr>
      <vt:lpstr>Слайд 2</vt:lpstr>
      <vt:lpstr>Часы </vt:lpstr>
      <vt:lpstr>Красим забор</vt:lpstr>
      <vt:lpstr>                        Маляр</vt:lpstr>
      <vt:lpstr>                  Качели </vt:lpstr>
      <vt:lpstr>Слайд 7</vt:lpstr>
      <vt:lpstr>               Лошадка 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</vt:vector>
  </TitlesOfParts>
  <Company>my corp.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Звук Р</dc:title>
  <dc:creator>Admin</dc:creator>
  <cp:lastModifiedBy>Admin</cp:lastModifiedBy>
  <cp:revision>163</cp:revision>
  <dcterms:created xsi:type="dcterms:W3CDTF">2015-01-20T00:28:06Z</dcterms:created>
  <dcterms:modified xsi:type="dcterms:W3CDTF">2015-01-30T04:10:58Z</dcterms:modified>
</cp:coreProperties>
</file>